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5" r:id="rId10"/>
    <p:sldId id="265" r:id="rId11"/>
    <p:sldId id="274" r:id="rId12"/>
    <p:sldId id="262" r:id="rId13"/>
    <p:sldId id="268" r:id="rId14"/>
    <p:sldId id="266" r:id="rId15"/>
    <p:sldId id="273" r:id="rId16"/>
    <p:sldId id="270" r:id="rId17"/>
    <p:sldId id="271" r:id="rId18"/>
    <p:sldId id="272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821531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28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4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143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889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889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7"/>
    <p:restoredTop sz="94553"/>
  </p:normalViewPr>
  <p:slideViewPr>
    <p:cSldViewPr snapToGrid="0" snapToObjects="1">
      <p:cViewPr varScale="1">
        <p:scale>
          <a:sx n="52" d="100"/>
          <a:sy n="52" d="100"/>
        </p:scale>
        <p:origin x="2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7200" b="0" i="0" u="none" strike="noStrike">
                <a:solidFill>
                  <a:srgbClr val="FFFFFF"/>
                </a:solidFill>
                <a:latin typeface="DIN Condensed"/>
              </a:defRPr>
            </a:pPr>
            <a:r>
              <a:rPr lang="en-US" sz="7200" b="0" i="0" u="none" strike="noStrike" dirty="0">
                <a:solidFill>
                  <a:schemeClr val="accent1"/>
                </a:solidFill>
                <a:latin typeface="DIN Condensed"/>
              </a:rPr>
              <a:t>SEMEVAL </a:t>
            </a: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(SOTA</a:t>
            </a:r>
            <a:r>
              <a:rPr lang="en-US" sz="7200" b="0" i="0" u="none" strike="noStrike" baseline="0" dirty="0" smtClean="0">
                <a:solidFill>
                  <a:schemeClr val="accent1"/>
                </a:solidFill>
                <a:latin typeface="DIN Condensed"/>
              </a:rPr>
              <a:t> </a:t>
            </a: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86.2%) </a:t>
            </a:r>
            <a:endParaRPr lang="en-US" sz="7200" b="0" i="0" u="none" strike="noStrike" dirty="0">
              <a:solidFill>
                <a:schemeClr val="accent1"/>
              </a:solidFill>
              <a:latin typeface="DIN Condensed"/>
            </a:endParaRPr>
          </a:p>
        </c:rich>
      </c:tx>
      <c:layout>
        <c:manualLayout>
          <c:xMode val="edge"/>
          <c:yMode val="edge"/>
          <c:x val="0.23218"/>
          <c:y val="0.0"/>
          <c:w val="0.53564"/>
          <c:h val="0.15896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790693"/>
          <c:y val="0.158967"/>
          <c:w val="0.915931"/>
          <c:h val="0.633486"/>
        </c:manualLayout>
      </c:layout>
      <c:barChart>
        <c:barDir val="col"/>
        <c:grouping val="clustered"/>
        <c:varyColors val="0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2"/>
            <c:invertIfNegative val="0"/>
            <c:bubble3D val="0"/>
            <c:spPr>
              <a:solidFill>
                <a:srgbClr val="00B0F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04D47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vertOverflow="overflow" horzOverflow="overflow" wrap="square" lIns="38100" tIns="19050" rIns="38100" bIns="19050" anchor="ctr">
                <a:spAutoFit/>
              </a:bodyPr>
              <a:lstStyle/>
              <a:p>
                <a:pPr>
                  <a:defRPr sz="8000">
                    <a:solidFill>
                      <a:srgbClr val="FFFFFF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Base 5</c:v>
                </c:pt>
                <c:pt idx="1">
                  <c:v>Base 10</c:v>
                </c:pt>
                <c:pt idx="2">
                  <c:v>Paragraph</c:v>
                </c:pt>
                <c:pt idx="3">
                  <c:v>PreWin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81.3</c:v>
                </c:pt>
                <c:pt idx="1">
                  <c:v>81.9</c:v>
                </c:pt>
                <c:pt idx="2">
                  <c:v>81.3</c:v>
                </c:pt>
                <c:pt idx="3">
                  <c:v>83.1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0"/>
        <c:axId val="-730270096"/>
        <c:axId val="-730123328"/>
      </c:barChart>
      <c:catAx>
        <c:axId val="-730270096"/>
        <c:scaling>
          <c:orientation val="minMax"/>
        </c:scaling>
        <c:delete val="0"/>
        <c:axPos val="b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in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730123328"/>
        <c:crosses val="autoZero"/>
        <c:auto val="1"/>
        <c:lblAlgn val="ctr"/>
        <c:lblOffset val="100"/>
        <c:noMultiLvlLbl val="1"/>
      </c:catAx>
      <c:valAx>
        <c:axId val="-730123328"/>
        <c:scaling>
          <c:orientation val="minMax"/>
          <c:min val="50.0"/>
        </c:scaling>
        <c:delete val="0"/>
        <c:axPos val="l"/>
        <c:majorGridlines>
          <c:spPr>
            <a:ln w="12700" cap="flat">
              <a:solidFill>
                <a:schemeClr val="tx1">
                  <a:alpha val="50000"/>
                </a:schemeClr>
              </a:solidFill>
              <a:prstDash val="solid"/>
              <a:miter lim="400000"/>
            </a:ln>
          </c:spPr>
        </c:majorGridlines>
        <c:numFmt formatCode="General" sourceLinked="0"/>
        <c:majorTickMark val="in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730270096"/>
        <c:crosses val="autoZero"/>
        <c:crossBetween val="between"/>
        <c:majorUnit val="8.0"/>
        <c:minorUnit val="4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7200" b="0" i="0" u="none" strike="noStrike">
                <a:solidFill>
                  <a:srgbClr val="FFFFFF"/>
                </a:solidFill>
                <a:latin typeface="DIN Condensed"/>
              </a:defRPr>
            </a:pP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RELOCAR (SOTA 84.8%)</a:t>
            </a:r>
            <a:endParaRPr lang="en-US" sz="7200" b="0" i="0" u="none" strike="noStrike" dirty="0">
              <a:solidFill>
                <a:schemeClr val="accent1"/>
              </a:solidFill>
              <a:latin typeface="DIN Condensed"/>
            </a:endParaRPr>
          </a:p>
        </c:rich>
      </c:tx>
      <c:layout>
        <c:manualLayout>
          <c:xMode val="edge"/>
          <c:yMode val="edge"/>
          <c:x val="0.258914"/>
          <c:y val="0.0"/>
          <c:w val="0.482173"/>
          <c:h val="0.15896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790693"/>
          <c:y val="0.158967"/>
          <c:w val="0.915931"/>
          <c:h val="0.63348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00B0F0"/>
            </a:solidFill>
          </c:spPr>
          <c:invertIfNegative val="0"/>
          <c:dPt>
            <c:idx val="3"/>
            <c:invertIfNegative val="0"/>
            <c:bubble3D val="0"/>
            <c:spPr>
              <a:solidFill>
                <a:srgbClr val="F04D47"/>
              </a:solidFill>
            </c:spPr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8000">
                    <a:solidFill>
                      <a:srgbClr val="FFFFFF"/>
                    </a:solidFill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Base 5</c:v>
                </c:pt>
                <c:pt idx="1">
                  <c:v>Base 10</c:v>
                </c:pt>
                <c:pt idx="2">
                  <c:v>Paragraph</c:v>
                </c:pt>
                <c:pt idx="3">
                  <c:v>PreWin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81.4</c:v>
                </c:pt>
                <c:pt idx="1">
                  <c:v>81.3</c:v>
                </c:pt>
                <c:pt idx="2">
                  <c:v>80.0</c:v>
                </c:pt>
                <c:pt idx="3">
                  <c:v>83.6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0"/>
        <c:axId val="-729982336"/>
        <c:axId val="-729962448"/>
      </c:barChart>
      <c:catAx>
        <c:axId val="-729982336"/>
        <c:scaling>
          <c:orientation val="minMax"/>
        </c:scaling>
        <c:delete val="0"/>
        <c:axPos val="b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in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729962448"/>
        <c:crosses val="autoZero"/>
        <c:auto val="1"/>
        <c:lblAlgn val="ctr"/>
        <c:lblOffset val="100"/>
        <c:noMultiLvlLbl val="1"/>
      </c:catAx>
      <c:valAx>
        <c:axId val="-729962448"/>
        <c:scaling>
          <c:orientation val="minMax"/>
          <c:min val="50.0"/>
        </c:scaling>
        <c:delete val="0"/>
        <c:axPos val="l"/>
        <c:majorGridlines>
          <c:spPr>
            <a:ln w="12700" cap="flat">
              <a:solidFill>
                <a:schemeClr val="tx1"/>
              </a:solidFill>
              <a:prstDash val="solid"/>
              <a:miter lim="400000"/>
            </a:ln>
          </c:spPr>
        </c:majorGridlines>
        <c:numFmt formatCode="General" sourceLinked="0"/>
        <c:majorTickMark val="in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729982336"/>
        <c:crosses val="autoZero"/>
        <c:crossBetween val="between"/>
        <c:majorUnit val="8.0"/>
        <c:minorUnit val="4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7200" b="0" i="0" u="none" strike="noStrike">
                <a:solidFill>
                  <a:schemeClr val="accent1"/>
                </a:solidFill>
                <a:latin typeface="DIN Condensed"/>
              </a:defRPr>
            </a:pP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SEMEVAL TEST</a:t>
            </a:r>
            <a:r>
              <a:rPr lang="en-US" sz="7200" b="0" i="0" u="none" strike="noStrike" baseline="0" dirty="0" smtClean="0">
                <a:solidFill>
                  <a:schemeClr val="accent1"/>
                </a:solidFill>
                <a:latin typeface="DIN Condensed"/>
              </a:rPr>
              <a:t> </a:t>
            </a: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DATA</a:t>
            </a:r>
            <a:endParaRPr lang="en-US" sz="7200" b="0" i="0" u="none" strike="noStrike" dirty="0">
              <a:solidFill>
                <a:schemeClr val="accent1"/>
              </a:solidFill>
              <a:latin typeface="DIN Condensed"/>
            </a:endParaRPr>
          </a:p>
        </c:rich>
      </c:tx>
      <c:layout>
        <c:manualLayout>
          <c:xMode val="edge"/>
          <c:yMode val="edge"/>
          <c:x val="0.252310814552223"/>
          <c:y val="0.0"/>
          <c:w val="0.53564"/>
          <c:h val="0.15896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790693"/>
          <c:y val="0.158967"/>
          <c:w val="0.915931"/>
          <c:h val="0.6334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 5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81.3</c:v>
                </c:pt>
                <c:pt idx="1">
                  <c:v>63.6</c:v>
                </c:pt>
                <c:pt idx="2">
                  <c:v>77.8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Base 10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81.9</c:v>
                </c:pt>
                <c:pt idx="1">
                  <c:v>64.2</c:v>
                </c:pt>
                <c:pt idx="2">
                  <c:v>77.8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Paragraph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81.3</c:v>
                </c:pt>
                <c:pt idx="1">
                  <c:v>64.4</c:v>
                </c:pt>
                <c:pt idx="2">
                  <c:v>77.2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PreWin</c:v>
                </c:pt>
              </c:strCache>
            </c:strRef>
          </c:tx>
          <c:spPr>
            <a:solidFill>
              <a:schemeClr val="accent5">
                <a:hueOff val="343847"/>
                <a:satOff val="6318"/>
                <a:lumOff val="815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83.1</c:v>
                </c:pt>
                <c:pt idx="1">
                  <c:v>69.0</c:v>
                </c:pt>
                <c:pt idx="2">
                  <c:v>79.5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0"/>
        <c:axId val="-651046992"/>
        <c:axId val="-651044704"/>
      </c:barChart>
      <c:catAx>
        <c:axId val="-651046992"/>
        <c:scaling>
          <c:orientation val="minMax"/>
        </c:scaling>
        <c:delete val="0"/>
        <c:axPos val="b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in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54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651044704"/>
        <c:crosses val="autoZero"/>
        <c:auto val="1"/>
        <c:lblAlgn val="ctr"/>
        <c:lblOffset val="100"/>
        <c:noMultiLvlLbl val="1"/>
      </c:catAx>
      <c:valAx>
        <c:axId val="-651044704"/>
        <c:scaling>
          <c:orientation val="minMax"/>
          <c:min val="50.0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in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651046992"/>
        <c:crosses val="autoZero"/>
        <c:crossBetween val="between"/>
        <c:majorUnit val="8.0"/>
        <c:minorUnit val="4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roundedCorners val="0"/>
  <c:style val="18"/>
  <c:chart>
    <c:title>
      <c:tx>
        <c:rich>
          <a:bodyPr rot="0"/>
          <a:lstStyle/>
          <a:p>
            <a:pPr>
              <a:defRPr sz="7200" b="0" i="0" u="none" strike="noStrike">
                <a:solidFill>
                  <a:schemeClr val="accent1"/>
                </a:solidFill>
                <a:latin typeface="DIN Condensed"/>
              </a:defRPr>
            </a:pPr>
            <a:r>
              <a:rPr lang="en-US" sz="7200" b="0" i="0" u="none" strike="noStrike" dirty="0" smtClean="0">
                <a:solidFill>
                  <a:schemeClr val="accent1"/>
                </a:solidFill>
                <a:latin typeface="DIN Condensed"/>
              </a:rPr>
              <a:t>RELOCAR TEST DATA</a:t>
            </a:r>
            <a:endParaRPr lang="en-US" sz="7200" b="0" i="0" u="none" strike="noStrike" dirty="0">
              <a:solidFill>
                <a:schemeClr val="accent1"/>
              </a:solidFill>
              <a:latin typeface="DIN Condensed"/>
            </a:endParaRPr>
          </a:p>
        </c:rich>
      </c:tx>
      <c:layout>
        <c:manualLayout>
          <c:xMode val="edge"/>
          <c:yMode val="edge"/>
          <c:x val="0.27680803780574"/>
          <c:y val="0.00784372419201148"/>
          <c:w val="0.482173"/>
          <c:h val="0.158967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0790693"/>
          <c:y val="0.158967"/>
          <c:w val="0.915931"/>
          <c:h val="0.6334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Base 5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Sheet1!$B$2:$D$2</c:f>
              <c:numCache>
                <c:formatCode>General</c:formatCode>
                <c:ptCount val="3"/>
                <c:pt idx="0">
                  <c:v>60.6</c:v>
                </c:pt>
                <c:pt idx="1">
                  <c:v>81.4</c:v>
                </c:pt>
                <c:pt idx="2">
                  <c:v>78.2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Base 10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Sheet1!$B$3:$D$3</c:f>
              <c:numCache>
                <c:formatCode>General</c:formatCode>
                <c:ptCount val="3"/>
                <c:pt idx="0">
                  <c:v>59.2</c:v>
                </c:pt>
                <c:pt idx="1">
                  <c:v>81.3</c:v>
                </c:pt>
                <c:pt idx="2">
                  <c:v>79.1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Paragraph</c:v>
                </c:pt>
              </c:strCache>
            </c:strRef>
          </c:tx>
          <c:spPr>
            <a:solidFill>
              <a:schemeClr val="accent1"/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Sheet1!$B$4:$D$4</c:f>
              <c:numCache>
                <c:formatCode>General</c:formatCode>
                <c:ptCount val="3"/>
                <c:pt idx="0">
                  <c:v>58.0</c:v>
                </c:pt>
                <c:pt idx="1">
                  <c:v>80.0</c:v>
                </c:pt>
                <c:pt idx="2">
                  <c:v>79.5</c:v>
                </c:pt>
              </c:numCache>
            </c:numRef>
          </c:val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PreWin</c:v>
                </c:pt>
              </c:strCache>
            </c:strRef>
          </c:tx>
          <c:spPr>
            <a:solidFill>
              <a:schemeClr val="accent5">
                <a:hueOff val="343847"/>
                <a:satOff val="6318"/>
                <a:lumOff val="8159"/>
              </a:schemeClr>
            </a:soli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Sheet1!$B$1:$D$1</c:f>
              <c:strCache>
                <c:ptCount val="3"/>
                <c:pt idx="0">
                  <c:v>Trained on Semeval</c:v>
                </c:pt>
                <c:pt idx="1">
                  <c:v>Trained on Relocar</c:v>
                </c:pt>
                <c:pt idx="2">
                  <c:v>Trained on CONLL</c:v>
                </c:pt>
              </c:strCache>
            </c:strRef>
          </c:cat>
          <c:val>
            <c:numRef>
              <c:f>Sheet1!$B$5:$D$5</c:f>
              <c:numCache>
                <c:formatCode>General</c:formatCode>
                <c:ptCount val="3"/>
                <c:pt idx="0">
                  <c:v>62.4</c:v>
                </c:pt>
                <c:pt idx="1">
                  <c:v>83.6</c:v>
                </c:pt>
                <c:pt idx="2">
                  <c:v>82.8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30"/>
        <c:axId val="-729921616"/>
        <c:axId val="-729918352"/>
      </c:barChart>
      <c:catAx>
        <c:axId val="-729921616"/>
        <c:scaling>
          <c:orientation val="minMax"/>
        </c:scaling>
        <c:delete val="0"/>
        <c:axPos val="b"/>
        <c:majorGridlines>
          <c:spPr>
            <a:ln w="12700" cap="flat">
              <a:noFill/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in"/>
        <c:minorTickMark val="none"/>
        <c:tickLblPos val="low"/>
        <c:spPr>
          <a:ln w="12700" cap="flat">
            <a:solidFill>
              <a:srgbClr val="FFFFFF"/>
            </a:solidFill>
            <a:prstDash val="solid"/>
            <a:miter lim="400000"/>
          </a:ln>
        </c:spPr>
        <c:txPr>
          <a:bodyPr rot="0"/>
          <a:lstStyle/>
          <a:p>
            <a:pPr>
              <a:defRPr sz="5400" b="0" i="0" u="none" strike="noStrike">
                <a:solidFill>
                  <a:schemeClr val="bg1"/>
                </a:solidFill>
                <a:latin typeface="DIN Condensed"/>
              </a:defRPr>
            </a:pPr>
            <a:endParaRPr lang="en-US"/>
          </a:p>
        </c:txPr>
        <c:crossAx val="-729918352"/>
        <c:crosses val="autoZero"/>
        <c:auto val="1"/>
        <c:lblAlgn val="ctr"/>
        <c:lblOffset val="100"/>
        <c:noMultiLvlLbl val="1"/>
      </c:catAx>
      <c:valAx>
        <c:axId val="-729918352"/>
        <c:scaling>
          <c:orientation val="minMax"/>
          <c:min val="50.0"/>
        </c:scaling>
        <c:delete val="0"/>
        <c:axPos val="l"/>
        <c:majorGridlines>
          <c:spPr>
            <a:ln w="12700" cap="flat">
              <a:solidFill>
                <a:srgbClr val="A6AAA9">
                  <a:alpha val="50000"/>
                </a:srgbClr>
              </a:solidFill>
              <a:prstDash val="solid"/>
              <a:miter lim="400000"/>
            </a:ln>
          </c:spPr>
        </c:majorGridlines>
        <c:numFmt formatCode="General" sourceLinked="0"/>
        <c:majorTickMark val="in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5000" b="0" i="0" u="none" strike="noStrike">
                <a:solidFill>
                  <a:srgbClr val="838787"/>
                </a:solidFill>
                <a:latin typeface="DIN Condensed"/>
              </a:defRPr>
            </a:pPr>
            <a:endParaRPr lang="en-US"/>
          </a:p>
        </c:txPr>
        <c:crossAx val="-729921616"/>
        <c:crosses val="autoZero"/>
        <c:crossBetween val="between"/>
        <c:majorUnit val="8.0"/>
        <c:minorUnit val="4.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0" b="1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r>
              <a:rPr lang="en-US" sz="8000">
                <a:solidFill>
                  <a:srgbClr val="FFFFFF"/>
                </a:solidFill>
              </a:rPr>
              <a:t>Prewin Window Size Comparison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0" b="1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CONLL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84.0</c:v>
                </c:pt>
                <c:pt idx="1">
                  <c:v>86.0</c:v>
                </c:pt>
                <c:pt idx="2">
                  <c:v>86.0</c:v>
                </c:pt>
                <c:pt idx="3">
                  <c:v>87.0</c:v>
                </c:pt>
                <c:pt idx="4">
                  <c:v>88.0</c:v>
                </c:pt>
                <c:pt idx="5">
                  <c:v>87.0</c:v>
                </c:pt>
                <c:pt idx="6">
                  <c:v>86.0</c:v>
                </c:pt>
                <c:pt idx="7">
                  <c:v>86.0</c:v>
                </c:pt>
                <c:pt idx="8">
                  <c:v>86.0</c:v>
                </c:pt>
                <c:pt idx="9">
                  <c:v>86.0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Semeval</c:v>
                </c:pt>
              </c:strCache>
            </c:strRef>
          </c:tx>
          <c:spPr>
            <a:ln w="317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3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83.0</c:v>
                </c:pt>
                <c:pt idx="1">
                  <c:v>84.0</c:v>
                </c:pt>
                <c:pt idx="2">
                  <c:v>84.0</c:v>
                </c:pt>
                <c:pt idx="3">
                  <c:v>84.0</c:v>
                </c:pt>
                <c:pt idx="4">
                  <c:v>84.0</c:v>
                </c:pt>
                <c:pt idx="5">
                  <c:v>83.0</c:v>
                </c:pt>
                <c:pt idx="6">
                  <c:v>82.0</c:v>
                </c:pt>
                <c:pt idx="7">
                  <c:v>82.0</c:v>
                </c:pt>
                <c:pt idx="8">
                  <c:v>82.0</c:v>
                </c:pt>
                <c:pt idx="9">
                  <c:v>82.0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Relocar</c:v>
                </c:pt>
              </c:strCache>
            </c:strRef>
          </c:tx>
          <c:spPr>
            <a:ln w="31750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5"/>
              </a:solidFill>
              <a:ln>
                <a:noFill/>
              </a:ln>
              <a:effectLst/>
            </c:spPr>
          </c:marker>
          <c:dLbls>
            <c:delete val="1"/>
          </c:dLbls>
          <c:cat>
            <c:numRef>
              <c:f>Sheet1!$A$2:$A$11</c:f>
              <c:numCache>
                <c:formatCode>General</c:formatCode>
                <c:ptCount val="1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</c:numCache>
            </c:num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79.0</c:v>
                </c:pt>
                <c:pt idx="1">
                  <c:v>83.0</c:v>
                </c:pt>
                <c:pt idx="2">
                  <c:v>83.0</c:v>
                </c:pt>
                <c:pt idx="3">
                  <c:v>84.0</c:v>
                </c:pt>
                <c:pt idx="4">
                  <c:v>85.0</c:v>
                </c:pt>
                <c:pt idx="5">
                  <c:v>84.0</c:v>
                </c:pt>
                <c:pt idx="6">
                  <c:v>83.0</c:v>
                </c:pt>
                <c:pt idx="7">
                  <c:v>83.0</c:v>
                </c:pt>
                <c:pt idx="8">
                  <c:v>82.0</c:v>
                </c:pt>
                <c:pt idx="9">
                  <c:v>83.0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hiLowLines>
          <c:spPr>
            <a:ln w="9525">
              <a:solidFill>
                <a:schemeClr val="dk1">
                  <a:lumMod val="35000"/>
                  <a:lumOff val="65000"/>
                </a:schemeClr>
              </a:solidFill>
              <a:prstDash val="dash"/>
            </a:ln>
            <a:effectLst/>
          </c:spPr>
        </c:hiLowLines>
        <c:marker val="1"/>
        <c:smooth val="0"/>
        <c:axId val="-729888304"/>
        <c:axId val="-729885552"/>
      </c:lineChart>
      <c:catAx>
        <c:axId val="-72988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0" b="0" i="0" u="none" strike="noStrike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9885552"/>
        <c:crosses val="autoZero"/>
        <c:auto val="1"/>
        <c:lblAlgn val="ctr"/>
        <c:lblOffset val="100"/>
        <c:noMultiLvlLbl val="0"/>
      </c:catAx>
      <c:valAx>
        <c:axId val="-72988555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600" b="0" i="0" u="none" strike="noStrike" kern="120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729888304"/>
        <c:crosses val="autoZero"/>
        <c:crossBetween val="between"/>
      </c:valAx>
      <c:spPr>
        <a:noFill/>
        <a:ln cmpd="sng">
          <a:noFill/>
        </a:ln>
        <a:effectLst/>
      </c:spPr>
    </c:plotArea>
    <c:legend>
      <c:legendPos val="b"/>
      <c:layout>
        <c:manualLayout>
          <c:xMode val="edge"/>
          <c:yMode val="edge"/>
          <c:x val="0.120533526082677"/>
          <c:y val="0.649784776383636"/>
          <c:w val="0.789401636318898"/>
          <c:h val="0.24240272030028"/>
        </c:manualLayout>
      </c:layout>
      <c:overlay val="1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0" b="0" i="0" u="none" strike="noStrike" kern="1200" baseline="0">
              <a:solidFill>
                <a:srgbClr val="FFFFF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25400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>
      <cs:styleClr val="auto"/>
    </cs:fillRef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08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23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494786" y="8552683"/>
            <a:ext cx="15394428" cy="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Line"/>
          <p:cNvSpPr/>
          <p:nvPr/>
        </p:nvSpPr>
        <p:spPr>
          <a:xfrm flipV="1">
            <a:off x="3619500" y="1840988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2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>
            <a:spLocks noGrp="1"/>
          </p:cNvSpPr>
          <p:nvPr>
            <p:ph type="pic" sz="quarter" idx="13"/>
          </p:nvPr>
        </p:nvSpPr>
        <p:spPr>
          <a:xfrm>
            <a:off x="12193061" y="0"/>
            <a:ext cx="9144001" cy="684014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Image"/>
          <p:cNvSpPr>
            <a:spLocks noGrp="1"/>
          </p:cNvSpPr>
          <p:nvPr>
            <p:ph type="pic" sz="quarter" idx="14"/>
          </p:nvPr>
        </p:nvSpPr>
        <p:spPr>
          <a:xfrm>
            <a:off x="12191999" y="6893718"/>
            <a:ext cx="9144001" cy="68401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Image"/>
          <p:cNvSpPr>
            <a:spLocks noGrp="1"/>
          </p:cNvSpPr>
          <p:nvPr>
            <p:ph type="pic" sz="half" idx="15"/>
          </p:nvPr>
        </p:nvSpPr>
        <p:spPr>
          <a:xfrm>
            <a:off x="3048000" y="0"/>
            <a:ext cx="9096375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3708796" y="3321843"/>
            <a:ext cx="16966408" cy="7353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3" y="0"/>
                </a:moveTo>
                <a:cubicBezTo>
                  <a:pt x="100" y="0"/>
                  <a:pt x="0" y="230"/>
                  <a:pt x="0" y="515"/>
                </a:cubicBezTo>
                <a:lnTo>
                  <a:pt x="0" y="18790"/>
                </a:lnTo>
                <a:cubicBezTo>
                  <a:pt x="0" y="19075"/>
                  <a:pt x="100" y="19306"/>
                  <a:pt x="223" y="19306"/>
                </a:cubicBezTo>
                <a:lnTo>
                  <a:pt x="17228" y="19306"/>
                </a:lnTo>
                <a:lnTo>
                  <a:pt x="17850" y="21600"/>
                </a:lnTo>
                <a:lnTo>
                  <a:pt x="18471" y="19306"/>
                </a:lnTo>
                <a:lnTo>
                  <a:pt x="21377" y="19306"/>
                </a:lnTo>
                <a:cubicBezTo>
                  <a:pt x="21500" y="19306"/>
                  <a:pt x="21600" y="19075"/>
                  <a:pt x="21600" y="18790"/>
                </a:cubicBezTo>
                <a:lnTo>
                  <a:pt x="21600" y="515"/>
                </a:lnTo>
                <a:cubicBezTo>
                  <a:pt x="21600" y="230"/>
                  <a:pt x="21500" y="0"/>
                  <a:pt x="21377" y="0"/>
                </a:cubicBezTo>
                <a:lnTo>
                  <a:pt x="223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4298156" y="4089796"/>
            <a:ext cx="15787688" cy="182165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Johnny Appleseed"/>
          <p:cNvSpPr txBox="1">
            <a:spLocks noGrp="1"/>
          </p:cNvSpPr>
          <p:nvPr>
            <p:ph type="body" sz="quarter" idx="14"/>
          </p:nvPr>
        </p:nvSpPr>
        <p:spPr>
          <a:xfrm>
            <a:off x="3619500" y="10953750"/>
            <a:ext cx="17145000" cy="1219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84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Text"/>
          <p:cNvSpPr txBox="1">
            <a:spLocks noGrp="1"/>
          </p:cNvSpPr>
          <p:nvPr>
            <p:ph type="body" sz="quarter" idx="15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>
            <a:spLocks noGrp="1"/>
          </p:cNvSpPr>
          <p:nvPr>
            <p:ph type="body" sz="quarter" idx="13"/>
          </p:nvPr>
        </p:nvSpPr>
        <p:spPr>
          <a:xfrm>
            <a:off x="11334750" y="3714750"/>
            <a:ext cx="9429750" cy="3518297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2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Image"/>
          <p:cNvSpPr>
            <a:spLocks noGrp="1"/>
          </p:cNvSpPr>
          <p:nvPr>
            <p:ph type="pic" sz="half" idx="14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Johnny Appleseed"/>
          <p:cNvSpPr txBox="1">
            <a:spLocks noGrp="1"/>
          </p:cNvSpPr>
          <p:nvPr>
            <p:ph type="body" sz="quarter" idx="15"/>
          </p:nvPr>
        </p:nvSpPr>
        <p:spPr>
          <a:xfrm>
            <a:off x="11334750" y="10951369"/>
            <a:ext cx="9429750" cy="12192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2937">
              <a:spcBef>
                <a:spcPts val="0"/>
              </a:spcBef>
              <a:buClrTx/>
              <a:buSzTx/>
              <a:buFontTx/>
              <a:buNone/>
              <a:defRPr sz="84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Line"/>
          <p:cNvSpPr>
            <a:spLocks noGrp="1"/>
          </p:cNvSpPr>
          <p:nvPr>
            <p:ph type="body" sz="quarter" idx="14"/>
          </p:nvPr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642937">
              <a:spcBef>
                <a:spcPts val="0"/>
              </a:spcBef>
              <a:buClrTx/>
              <a:buSzTx/>
              <a:buFontTx/>
              <a:buNone/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3619500" y="8635632"/>
            <a:ext cx="17145000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Title Text"/>
          <p:cNvSpPr txBox="1">
            <a:spLocks noGrp="1"/>
          </p:cNvSpPr>
          <p:nvPr>
            <p:ph type="title"/>
          </p:nvPr>
        </p:nvSpPr>
        <p:spPr>
          <a:xfrm>
            <a:off x="3619500" y="9036843"/>
            <a:ext cx="1714500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619500" y="6000750"/>
            <a:ext cx="1714500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177109" y="589359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>
            <a:spLocks noGrp="1"/>
          </p:cNvSpPr>
          <p:nvPr>
            <p:ph type="title"/>
          </p:nvPr>
        </p:nvSpPr>
        <p:spPr>
          <a:xfrm>
            <a:off x="3619500" y="5679281"/>
            <a:ext cx="17145000" cy="635793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Image"/>
          <p:cNvSpPr>
            <a:spLocks noGrp="1"/>
          </p:cNvSpPr>
          <p:nvPr>
            <p:ph type="pic" sz="half" idx="13"/>
          </p:nvPr>
        </p:nvSpPr>
        <p:spPr>
          <a:xfrm>
            <a:off x="3048000" y="0"/>
            <a:ext cx="771525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11334750" y="9036843"/>
            <a:ext cx="9429750" cy="380404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23800"/>
            </a:lvl1pPr>
          </a:lstStyle>
          <a:p>
            <a:r>
              <a:t>Title Text</a:t>
            </a:r>
          </a:p>
        </p:txBody>
      </p:sp>
      <p:sp>
        <p:nvSpPr>
          <p:cNvPr id="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334750" y="6000750"/>
            <a:ext cx="9429750" cy="2536032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22926" y="607218"/>
            <a:ext cx="545704" cy="612776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"/>
          <p:cNvSpPr txBox="1">
            <a:spLocks noGrp="1"/>
          </p:cNvSpPr>
          <p:nvPr>
            <p:ph type="body" sz="quarter" idx="13"/>
          </p:nvPr>
        </p:nvSpPr>
        <p:spPr>
          <a:xfrm>
            <a:off x="3619500" y="638175"/>
            <a:ext cx="15716250" cy="647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2937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3200" cap="all" spc="16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1" name="Image"/>
          <p:cNvSpPr>
            <a:spLocks noGrp="1"/>
          </p:cNvSpPr>
          <p:nvPr>
            <p:ph type="pic" sz="half" idx="14"/>
          </p:nvPr>
        </p:nvSpPr>
        <p:spPr>
          <a:xfrm>
            <a:off x="13049250" y="2160984"/>
            <a:ext cx="7715251" cy="1096565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8858250" cy="101798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619500" y="3857625"/>
            <a:ext cx="8858250" cy="8590360"/>
          </a:xfrm>
          <a:prstGeom prst="rect">
            <a:avLst/>
          </a:prstGeom>
        </p:spPr>
        <p:txBody>
          <a:bodyPr/>
          <a:lstStyle>
            <a:lvl1pPr marL="603250" indent="-603250">
              <a:buClr>
                <a:schemeClr val="accent1"/>
              </a:buClr>
              <a:buChar char="▸"/>
              <a:defRPr sz="3800"/>
            </a:lvl1pPr>
            <a:lvl2pPr marL="1047750" indent="-603250">
              <a:buClr>
                <a:schemeClr val="accent1"/>
              </a:buClr>
              <a:buChar char="▸"/>
              <a:defRPr sz="3800"/>
            </a:lvl2pPr>
            <a:lvl3pPr marL="1492250" indent="-603250">
              <a:buClr>
                <a:schemeClr val="accent1"/>
              </a:buClr>
              <a:buChar char="▸"/>
              <a:defRPr sz="3800"/>
            </a:lvl3pPr>
            <a:lvl4pPr marL="1936750" indent="-603250">
              <a:buClr>
                <a:schemeClr val="accent1"/>
              </a:buClr>
              <a:buChar char="▸"/>
              <a:defRPr sz="3800"/>
            </a:lvl4pPr>
            <a:lvl5pPr marL="2381250" indent="-603250">
              <a:buClr>
                <a:schemeClr val="accent1"/>
              </a:buClr>
              <a:buChar char="▸"/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3619500" y="1396632"/>
            <a:ext cx="17145000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71437" tIns="71437" rIns="71437" bIns="71437" anchor="ctr"/>
          <a:lstStyle/>
          <a:p>
            <a:pPr defTabSz="642937">
              <a:spcBef>
                <a:spcPts val="0"/>
              </a:spcBef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19500" y="2160984"/>
            <a:ext cx="17145000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3619500" y="3857625"/>
            <a:ext cx="17145000" cy="8590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0211932" y="607218"/>
            <a:ext cx="545704" cy="6127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2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821531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sz="84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601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045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490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934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379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823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268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7128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157382" marR="0" indent="-601382" algn="l" defTabSz="821531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46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821531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1" Type="http://schemas.openxmlformats.org/officeDocument/2006/relationships/slideLayout" Target="../slideLayouts/slideLayout5.xml"/><Relationship Id="rId2" Type="http://schemas.openxmlformats.org/officeDocument/2006/relationships/chart" Target="../charts/char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.cam.ac.uk" TargetMode="External"/><Relationship Id="rId4" Type="http://schemas.openxmlformats.org/officeDocument/2006/relationships/hyperlink" Target="http://www.repository.cam.ac.uk" TargetMode="Externa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Vancouver welcomes you!"/>
          <p:cNvSpPr txBox="1">
            <a:spLocks noGrp="1"/>
          </p:cNvSpPr>
          <p:nvPr>
            <p:ph type="ctrTitle"/>
          </p:nvPr>
        </p:nvSpPr>
        <p:spPr>
          <a:xfrm>
            <a:off x="1880860" y="3063940"/>
            <a:ext cx="20622278" cy="380404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616148">
              <a:defRPr sz="17850"/>
            </a:lvl1pPr>
          </a:lstStyle>
          <a:p>
            <a:pPr algn="ctr"/>
            <a:r>
              <a:rPr dirty="0"/>
              <a:t>Vancouver welcomes you!</a:t>
            </a:r>
          </a:p>
        </p:txBody>
      </p:sp>
      <p:sp>
        <p:nvSpPr>
          <p:cNvPr id="167" name="Minimalist metonymy resolution"/>
          <p:cNvSpPr txBox="1">
            <a:spLocks noGrp="1"/>
          </p:cNvSpPr>
          <p:nvPr>
            <p:ph type="subTitle" sz="quarter" idx="1"/>
          </p:nvPr>
        </p:nvSpPr>
        <p:spPr>
          <a:xfrm>
            <a:off x="304800" y="5158528"/>
            <a:ext cx="24079200" cy="253603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sz="13400" dirty="0">
                <a:solidFill>
                  <a:schemeClr val="accent1"/>
                </a:solidFill>
                <a:latin typeface="+mn-lt"/>
              </a:rPr>
              <a:t>Minimalist metonymy resolution</a:t>
            </a:r>
          </a:p>
        </p:txBody>
      </p:sp>
      <p:sp>
        <p:nvSpPr>
          <p:cNvPr id="168" name="Milan Gritta, Nut Limsopatham, Mohammad Taher Pilehvar, Nigel Collier"/>
          <p:cNvSpPr txBox="1"/>
          <p:nvPr/>
        </p:nvSpPr>
        <p:spPr>
          <a:xfrm>
            <a:off x="1056739" y="1031033"/>
            <a:ext cx="22270519" cy="882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en-GB"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MILAN GRITTA</a:t>
            </a:r>
            <a:r>
              <a:rPr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, </a:t>
            </a:r>
            <a:r>
              <a:rPr lang="en-GB" sz="4800" dirty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MOHAMMAD TAHER </a:t>
            </a:r>
            <a:r>
              <a:rPr lang="en-GB" sz="480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PILEHVAR, </a:t>
            </a:r>
            <a:r>
              <a:rPr sz="480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N</a:t>
            </a:r>
            <a:r>
              <a:rPr lang="en-GB"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UT</a:t>
            </a:r>
            <a:r>
              <a:rPr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 </a:t>
            </a:r>
            <a:r>
              <a:rPr lang="en-GB"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LIMSOPATHAM</a:t>
            </a:r>
            <a:r>
              <a:rPr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, </a:t>
            </a:r>
            <a:r>
              <a:rPr lang="en-GB" sz="4800" dirty="0" smtClean="0">
                <a:solidFill>
                  <a:schemeClr val="bg1"/>
                </a:solidFill>
                <a:latin typeface="DIN Alternate" charset="0"/>
                <a:ea typeface="DIN Alternate" charset="0"/>
                <a:cs typeface="DIN Alternate" charset="0"/>
              </a:rPr>
              <a:t>NIGEL COLLIER</a:t>
            </a:r>
            <a:endParaRPr sz="4800" dirty="0">
              <a:solidFill>
                <a:schemeClr val="bg1"/>
              </a:solidFill>
              <a:latin typeface="DIN Alternate" charset="0"/>
              <a:ea typeface="DIN Alternate" charset="0"/>
              <a:cs typeface="DIN Alternate" charset="0"/>
            </a:endParaRPr>
          </a:p>
        </p:txBody>
      </p:sp>
      <p:pic>
        <p:nvPicPr>
          <p:cNvPr id="169" name="Screen Shot 2017-04-27 at 19.33.16.png" descr="Screen Shot 2017-04-27 at 19.3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4841" y="8017962"/>
            <a:ext cx="15334318" cy="3737741"/>
          </a:xfrm>
          <a:prstGeom prst="rect">
            <a:avLst/>
          </a:prstGeom>
          <a:ln w="114300">
            <a:solidFill>
              <a:schemeClr val="accent1"/>
            </a:solidFill>
            <a:miter lim="400000"/>
          </a:ln>
        </p:spPr>
      </p:pic>
      <p:pic>
        <p:nvPicPr>
          <p:cNvPr id="170" name="ltl_logo2.png" descr="ltl_logo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835073" y="11610041"/>
            <a:ext cx="2654301" cy="1104901"/>
          </a:xfrm>
          <a:prstGeom prst="rect">
            <a:avLst/>
          </a:prstGeom>
          <a:ln w="12700">
            <a:miter lim="400000"/>
          </a:ln>
          <a:effectLst>
            <a:outerShdw blurRad="50800" dist="50800" dir="5400000" algn="ctr" rotWithShape="0">
              <a:srgbClr val="FFFFFF"/>
            </a:outerShdw>
          </a:effectLst>
        </p:spPr>
      </p:pic>
      <p:pic>
        <p:nvPicPr>
          <p:cNvPr id="171" name="cam.png" descr="c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8615" y="11333602"/>
            <a:ext cx="1434067" cy="16577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keras minimalist model architecture"/>
          <p:cNvSpPr txBox="1">
            <a:spLocks noGrp="1"/>
          </p:cNvSpPr>
          <p:nvPr>
            <p:ph type="body" idx="13"/>
          </p:nvPr>
        </p:nvSpPr>
        <p:spPr>
          <a:xfrm>
            <a:off x="946218" y="1019054"/>
            <a:ext cx="22562209" cy="2210989"/>
          </a:xfrm>
          <a:prstGeom prst="rect">
            <a:avLst/>
          </a:prstGeom>
        </p:spPr>
        <p:txBody>
          <a:bodyPr/>
          <a:lstStyle/>
          <a:p>
            <a:pPr algn="ctr"/>
            <a:r>
              <a:rPr sz="15800" dirty="0">
                <a:solidFill>
                  <a:schemeClr val="bg1"/>
                </a:solidFill>
              </a:rPr>
              <a:t>keras minimalist </a:t>
            </a:r>
            <a:r>
              <a:rPr sz="15800" dirty="0" smtClean="0">
                <a:solidFill>
                  <a:schemeClr val="bg1"/>
                </a:solidFill>
              </a:rPr>
              <a:t>model</a:t>
            </a:r>
            <a:endParaRPr sz="15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246429" y="3490153"/>
            <a:ext cx="11851992" cy="5824198"/>
          </a:xfrm>
          <a:prstGeom prst="rect">
            <a:avLst/>
          </a:prstGeom>
          <a:noFill/>
          <a:ln w="1016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7" y="3834584"/>
            <a:ext cx="23546253" cy="7953766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"/>
          <p:cNvGrpSpPr/>
          <p:nvPr/>
        </p:nvGrpSpPr>
        <p:grpSpPr>
          <a:xfrm>
            <a:off x="534781" y="3545794"/>
            <a:ext cx="23314438" cy="2808905"/>
            <a:chOff x="0" y="0"/>
            <a:chExt cx="23314436" cy="2808904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0" name="who cares? - the problem + brief HISTORY"/>
            <p:cNvSpPr txBox="1"/>
            <p:nvPr/>
          </p:nvSpPr>
          <p:spPr>
            <a:xfrm>
              <a:off x="4757892" y="804462"/>
              <a:ext cx="13798647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mtClean="0"/>
                <a:t>the </a:t>
              </a:r>
              <a:r>
                <a:t>problem + brief HISTORY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534782" y="10133703"/>
            <a:ext cx="23314437" cy="2808906"/>
            <a:chOff x="0" y="0"/>
            <a:chExt cx="23314436" cy="2808904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3" name="NOW WHAT? - ERRORS + REPLICATION + SUMMARY"/>
            <p:cNvSpPr txBox="1"/>
            <p:nvPr/>
          </p:nvSpPr>
          <p:spPr>
            <a:xfrm>
              <a:off x="6824963" y="983191"/>
              <a:ext cx="9664504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GB" smtClean="0"/>
                <a:t>RESULTS</a:t>
              </a:r>
              <a:r>
                <a:rPr dirty="0" smtClean="0"/>
                <a:t> </a:t>
              </a:r>
              <a:r>
                <a:rPr dirty="0"/>
                <a:t>+ SUMMARY</a:t>
              </a:r>
            </a:p>
          </p:txBody>
        </p:sp>
      </p:grpSp>
      <p:sp>
        <p:nvSpPr>
          <p:cNvPr id="11" name="Rectangle"/>
          <p:cNvSpPr/>
          <p:nvPr/>
        </p:nvSpPr>
        <p:spPr>
          <a:xfrm>
            <a:off x="16831732" y="6845217"/>
            <a:ext cx="7017485" cy="2808905"/>
          </a:xfrm>
          <a:prstGeom prst="rect">
            <a:avLst/>
          </a:prstGeom>
          <a:solidFill>
            <a:srgbClr val="FFFFFF"/>
          </a:solidFill>
          <a:ln w="76200" cap="flat">
            <a:solidFill>
              <a:srgbClr val="FF0000"/>
            </a:solidFill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 sz="4800"/>
          </a:p>
        </p:txBody>
      </p:sp>
      <p:sp>
        <p:nvSpPr>
          <p:cNvPr id="12" name="who cares? - the problem + brief HISTORY"/>
          <p:cNvSpPr txBox="1"/>
          <p:nvPr/>
        </p:nvSpPr>
        <p:spPr>
          <a:xfrm>
            <a:off x="17143618" y="7334985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>
                <a:solidFill>
                  <a:schemeClr val="accent1"/>
                </a:solidFill>
              </a:rPr>
              <a:t>RELOCAR </a:t>
            </a:r>
          </a:p>
          <a:p>
            <a:pPr algn="ctr"/>
            <a:r>
              <a:rPr lang="en-GB" sz="8000" dirty="0" smtClean="0">
                <a:solidFill>
                  <a:schemeClr val="accent1"/>
                </a:solidFill>
              </a:rPr>
              <a:t>NEW DATASET</a:t>
            </a:r>
            <a:endParaRPr sz="8000" dirty="0">
              <a:solidFill>
                <a:schemeClr val="accent1"/>
              </a:solidFill>
            </a:endParaRPr>
          </a:p>
        </p:txBody>
      </p:sp>
      <p:sp>
        <p:nvSpPr>
          <p:cNvPr id="13" name="Rectangle"/>
          <p:cNvSpPr/>
          <p:nvPr/>
        </p:nvSpPr>
        <p:spPr>
          <a:xfrm>
            <a:off x="534781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" name="who cares? - the problem + brief HISTORY"/>
          <p:cNvSpPr txBox="1"/>
          <p:nvPr/>
        </p:nvSpPr>
        <p:spPr>
          <a:xfrm>
            <a:off x="809257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/>
              <a:t>PREWIN</a:t>
            </a:r>
          </a:p>
          <a:p>
            <a:pPr algn="ctr"/>
            <a:r>
              <a:rPr lang="en-GB" sz="8000" dirty="0"/>
              <a:t>FEATURE SELECTION</a:t>
            </a:r>
          </a:p>
        </p:txBody>
      </p:sp>
      <p:sp>
        <p:nvSpPr>
          <p:cNvPr id="15" name="Rectangle"/>
          <p:cNvSpPr/>
          <p:nvPr/>
        </p:nvSpPr>
        <p:spPr>
          <a:xfrm>
            <a:off x="8683257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" name="who cares? - the problem + brief HISTORY"/>
          <p:cNvSpPr txBox="1"/>
          <p:nvPr/>
        </p:nvSpPr>
        <p:spPr>
          <a:xfrm>
            <a:off x="8995143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MODEL</a:t>
            </a:r>
          </a:p>
          <a:p>
            <a:pPr algn="ctr"/>
            <a:r>
              <a:rPr lang="en-GB" sz="8000" dirty="0" smtClean="0"/>
              <a:t>MINIMALIST NN</a:t>
            </a:r>
            <a:endParaRPr sz="8000" dirty="0"/>
          </a:p>
        </p:txBody>
      </p:sp>
      <p:sp>
        <p:nvSpPr>
          <p:cNvPr id="17" name="today’s FLOW"/>
          <p:cNvSpPr txBox="1">
            <a:spLocks/>
          </p:cNvSpPr>
          <p:nvPr/>
        </p:nvSpPr>
        <p:spPr>
          <a:xfrm>
            <a:off x="3764605" y="560983"/>
            <a:ext cx="16854785" cy="298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0" marR="0" indent="0" algn="ctr" defTabSz="77223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372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GB" smtClean="0"/>
              <a:t>THE ROAD 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5943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LOCAR (REAL LOCATION RETRIEVAL) &amp; SEMEVAL COMPARISON"/>
          <p:cNvSpPr txBox="1">
            <a:spLocks noGrp="1"/>
          </p:cNvSpPr>
          <p:nvPr>
            <p:ph type="title"/>
          </p:nvPr>
        </p:nvSpPr>
        <p:spPr>
          <a:xfrm>
            <a:off x="741373" y="494149"/>
            <a:ext cx="23405560" cy="3332784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3900"/>
              </a:spcBef>
              <a:defRPr sz="8400"/>
            </a:lvl1pPr>
          </a:lstStyle>
          <a:p>
            <a:r>
              <a:rPr sz="13800" dirty="0" smtClean="0"/>
              <a:t>R</a:t>
            </a:r>
            <a:r>
              <a:rPr lang="en-GB" sz="13800" dirty="0" smtClean="0"/>
              <a:t>e</a:t>
            </a:r>
            <a:r>
              <a:rPr sz="13800" dirty="0" smtClean="0"/>
              <a:t>LOCAR </a:t>
            </a:r>
            <a:r>
              <a:rPr sz="13800" dirty="0"/>
              <a:t>(</a:t>
            </a:r>
            <a:r>
              <a:rPr sz="13800" dirty="0">
                <a:solidFill>
                  <a:schemeClr val="bg1"/>
                </a:solidFill>
              </a:rPr>
              <a:t>RE</a:t>
            </a:r>
            <a:r>
              <a:rPr sz="13800" dirty="0"/>
              <a:t>AL </a:t>
            </a:r>
            <a:r>
              <a:rPr sz="13800" dirty="0">
                <a:solidFill>
                  <a:schemeClr val="bg1"/>
                </a:solidFill>
              </a:rPr>
              <a:t>LOCA</a:t>
            </a:r>
            <a:r>
              <a:rPr sz="13800" dirty="0"/>
              <a:t>TION </a:t>
            </a:r>
            <a:r>
              <a:rPr sz="13800" dirty="0">
                <a:solidFill>
                  <a:schemeClr val="bg1"/>
                </a:solidFill>
              </a:rPr>
              <a:t>R</a:t>
            </a:r>
            <a:r>
              <a:rPr sz="13800" dirty="0"/>
              <a:t>ETRIEVAL) </a:t>
            </a:r>
            <a:r>
              <a:rPr lang="en-GB" sz="13800" dirty="0" smtClean="0"/>
              <a:t>VERSUS</a:t>
            </a:r>
            <a:r>
              <a:rPr sz="13800" dirty="0" smtClean="0"/>
              <a:t> SEMEVAL</a:t>
            </a:r>
            <a:endParaRPr sz="13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84" y="3826933"/>
            <a:ext cx="5628341" cy="5628341"/>
          </a:xfrm>
          <a:prstGeom prst="rect">
            <a:avLst/>
          </a:prstGeom>
        </p:spPr>
      </p:pic>
      <p:pic>
        <p:nvPicPr>
          <p:cNvPr id="7" name="cam.png" descr="c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91303" y="10495376"/>
            <a:ext cx="2419997" cy="279751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ReLOCAR (REAL LOCATION RETRIEVAL) &amp; SEMEVAL COMPARISON"/>
          <p:cNvSpPr txBox="1">
            <a:spLocks/>
          </p:cNvSpPr>
          <p:nvPr/>
        </p:nvSpPr>
        <p:spPr>
          <a:xfrm>
            <a:off x="9336763" y="10495376"/>
            <a:ext cx="16981553" cy="3025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Autofit/>
          </a:bodyPr>
          <a:lstStyle>
            <a:lvl1pPr marL="0" marR="0" indent="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8800" dirty="0" smtClean="0"/>
              <a:t>ANNOTATED AT </a:t>
            </a:r>
            <a:r>
              <a:rPr lang="en-US" sz="8800" dirty="0" smtClean="0">
                <a:solidFill>
                  <a:schemeClr val="bg1"/>
                </a:solidFill>
              </a:rPr>
              <a:t>CAMBRIDGE UNI FACULTY </a:t>
            </a:r>
          </a:p>
          <a:p>
            <a:pPr hangingPunct="1">
              <a:lnSpc>
                <a:spcPct val="100000"/>
              </a:lnSpc>
              <a:spcBef>
                <a:spcPts val="0"/>
              </a:spcBef>
            </a:pPr>
            <a:r>
              <a:rPr lang="en-US" sz="8800" dirty="0" smtClean="0">
                <a:solidFill>
                  <a:schemeClr val="bg1"/>
                </a:solidFill>
              </a:rPr>
              <a:t>FOR MODERN AND MEDIEVAL LANGUAGES</a:t>
            </a:r>
            <a:endParaRPr lang="en-US" sz="8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0407" y="4071154"/>
            <a:ext cx="3949395" cy="158312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rPr>
              <a:t>TRAIN 1,026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Avenir Next Medium"/>
              <a:cs typeface="Avenir Next Medium"/>
              <a:sym typeface="Avenir Next Medium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51" y="6267011"/>
            <a:ext cx="5628341" cy="56283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1851" y="6554654"/>
            <a:ext cx="3949395" cy="1583125"/>
          </a:xfrm>
          <a:prstGeom prst="rect">
            <a:avLst/>
          </a:prstGeom>
          <a:solidFill>
            <a:srgbClr val="FFFFFF"/>
          </a:solidFill>
          <a:ln w="12700" cap="flat">
            <a:solidFill>
              <a:srgbClr val="00B0F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rPr>
              <a:t>TEST 1,000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Avenir Next Medium"/>
              <a:cs typeface="Avenir Next Medium"/>
              <a:sym typeface="Avenir Next Medium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66628" y="3826933"/>
            <a:ext cx="10776114" cy="6100450"/>
            <a:chOff x="7051426" y="3942143"/>
            <a:chExt cx="10776114" cy="61004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51426" y="6011350"/>
              <a:ext cx="10776114" cy="403124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444405" y="4771322"/>
              <a:ext cx="4078984" cy="1583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3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LITERAL 49%</a:t>
              </a:r>
              <a:endPara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687545" y="4799096"/>
              <a:ext cx="4798588" cy="1583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3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METONYMIC 49%</a:t>
              </a:r>
              <a:endPara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33496" y="3942143"/>
              <a:ext cx="4078984" cy="15831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3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MIXED 2%</a:t>
              </a:r>
              <a:endPara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6181868" y="3144795"/>
            <a:ext cx="7704191" cy="6935514"/>
            <a:chOff x="16181868" y="3144795"/>
            <a:chExt cx="7704191" cy="693551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81868" y="5742257"/>
              <a:ext cx="7704191" cy="433805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6356262" y="3144795"/>
              <a:ext cx="7362784" cy="2598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71437" tIns="71437" rIns="71437" bIns="71437" numCol="1" spcCol="38100" rtlCol="0" anchor="ctr">
              <a:spAutoFit/>
            </a:bodyPr>
            <a:lstStyle/>
            <a:p>
              <a:pPr marL="0" marR="0" indent="0" algn="ctr" defTabSz="821531" rtl="0" fontAlgn="auto" latinLnBrk="0" hangingPunct="0">
                <a:lnSpc>
                  <a:spcPct val="100000"/>
                </a:lnSpc>
                <a:spcBef>
                  <a:spcPts val="33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6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Germany, US and France</a:t>
              </a:r>
              <a:r>
                <a:rPr kumimoji="0" lang="en-US" sz="6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 </a:t>
              </a:r>
              <a:r>
                <a:rPr kumimoji="0" lang="en-US" sz="6600" b="0" i="0" u="none" strike="noStrike" cap="none" spc="0" normalizeH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talk climate science</a:t>
              </a:r>
              <a:r>
                <a:rPr kumimoji="0" lang="en-US" sz="6600" b="0" i="0" u="none" strike="noStrike" cap="none" spc="0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n-lt"/>
                  <a:ea typeface="Avenir Next Medium"/>
                  <a:cs typeface="Avenir Next Medium"/>
                  <a:sym typeface="Avenir Next Medium"/>
                </a:rPr>
                <a:t>,</a:t>
              </a:r>
              <a:endParaRPr kumimoji="0" lang="en-US" sz="6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endParaRP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51300" y="2391009"/>
            <a:ext cx="2831378" cy="45302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82678" y="2298733"/>
            <a:ext cx="2831378" cy="45302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4056" y="2196376"/>
            <a:ext cx="2831378" cy="4530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074" y="8727049"/>
            <a:ext cx="4980960" cy="45459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chemeClr val="accent1"/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roup"/>
          <p:cNvGrpSpPr/>
          <p:nvPr/>
        </p:nvGrpSpPr>
        <p:grpSpPr>
          <a:xfrm>
            <a:off x="534781" y="3545794"/>
            <a:ext cx="23314438" cy="2808905"/>
            <a:chOff x="0" y="0"/>
            <a:chExt cx="23314436" cy="2808904"/>
          </a:xfrm>
        </p:grpSpPr>
        <p:sp>
          <p:nvSpPr>
            <p:cNvPr id="301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302" name="who cares? - the problem + brief HISTORY"/>
            <p:cNvSpPr txBox="1"/>
            <p:nvPr/>
          </p:nvSpPr>
          <p:spPr>
            <a:xfrm>
              <a:off x="4757891" y="793151"/>
              <a:ext cx="13798647" cy="15569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mtClean="0"/>
                <a:t>the </a:t>
              </a:r>
              <a:r>
                <a:rPr dirty="0"/>
                <a:t>problem + brief HISTORY</a:t>
              </a:r>
            </a:p>
          </p:txBody>
        </p:sp>
      </p:grpSp>
      <p:sp>
        <p:nvSpPr>
          <p:cNvPr id="304" name="Rectangle"/>
          <p:cNvSpPr/>
          <p:nvPr/>
        </p:nvSpPr>
        <p:spPr>
          <a:xfrm>
            <a:off x="534782" y="10133703"/>
            <a:ext cx="23314436" cy="2808905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305" name="NOW WHAT? - ERRORS + REPLICATION + SUMMARY"/>
          <p:cNvSpPr txBox="1"/>
          <p:nvPr/>
        </p:nvSpPr>
        <p:spPr>
          <a:xfrm>
            <a:off x="7230702" y="11039126"/>
            <a:ext cx="9922587" cy="14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lang="en-GB" smtClean="0"/>
              <a:t>RESULTS </a:t>
            </a:r>
            <a:r>
              <a:rPr dirty="0" smtClean="0"/>
              <a:t>+ </a:t>
            </a:r>
            <a:r>
              <a:rPr dirty="0"/>
              <a:t>SUMMARY</a:t>
            </a:r>
          </a:p>
        </p:txBody>
      </p:sp>
      <p:sp>
        <p:nvSpPr>
          <p:cNvPr id="11" name="Rectangle"/>
          <p:cNvSpPr/>
          <p:nvPr/>
        </p:nvSpPr>
        <p:spPr>
          <a:xfrm>
            <a:off x="16831733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" name="who cares? - the problem + brief HISTORY"/>
          <p:cNvSpPr txBox="1"/>
          <p:nvPr/>
        </p:nvSpPr>
        <p:spPr>
          <a:xfrm>
            <a:off x="17143619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RELOCAR </a:t>
            </a:r>
          </a:p>
          <a:p>
            <a:pPr algn="ctr"/>
            <a:r>
              <a:rPr lang="en-GB" sz="8000" dirty="0" smtClean="0"/>
              <a:t>NEW DATASET</a:t>
            </a:r>
            <a:endParaRPr sz="8000" dirty="0"/>
          </a:p>
        </p:txBody>
      </p:sp>
      <p:sp>
        <p:nvSpPr>
          <p:cNvPr id="13" name="Rectangle"/>
          <p:cNvSpPr/>
          <p:nvPr/>
        </p:nvSpPr>
        <p:spPr>
          <a:xfrm>
            <a:off x="534781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" name="who cares? - the problem + brief HISTORY"/>
          <p:cNvSpPr txBox="1"/>
          <p:nvPr/>
        </p:nvSpPr>
        <p:spPr>
          <a:xfrm>
            <a:off x="809257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/>
              <a:t>PREWIN</a:t>
            </a:r>
          </a:p>
          <a:p>
            <a:pPr algn="ctr"/>
            <a:r>
              <a:rPr lang="en-GB" sz="8000" dirty="0"/>
              <a:t>FEATURE SELECTION</a:t>
            </a:r>
          </a:p>
        </p:txBody>
      </p:sp>
      <p:sp>
        <p:nvSpPr>
          <p:cNvPr id="15" name="Rectangle"/>
          <p:cNvSpPr/>
          <p:nvPr/>
        </p:nvSpPr>
        <p:spPr>
          <a:xfrm>
            <a:off x="8683257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" name="who cares? - the problem + brief HISTORY"/>
          <p:cNvSpPr txBox="1"/>
          <p:nvPr/>
        </p:nvSpPr>
        <p:spPr>
          <a:xfrm>
            <a:off x="8995143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MODEL</a:t>
            </a:r>
          </a:p>
          <a:p>
            <a:pPr algn="ctr"/>
            <a:r>
              <a:rPr lang="en-GB" sz="8000" dirty="0" smtClean="0"/>
              <a:t>MINIMALIST NN</a:t>
            </a:r>
            <a:endParaRPr sz="8000" dirty="0"/>
          </a:p>
        </p:txBody>
      </p:sp>
      <p:sp>
        <p:nvSpPr>
          <p:cNvPr id="18" name="today’s FLOW"/>
          <p:cNvSpPr txBox="1">
            <a:spLocks/>
          </p:cNvSpPr>
          <p:nvPr/>
        </p:nvSpPr>
        <p:spPr>
          <a:xfrm>
            <a:off x="3764605" y="560983"/>
            <a:ext cx="16854785" cy="298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0" marR="0" indent="0" algn="ctr" defTabSz="77223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372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GB" smtClean="0"/>
              <a:t>THE ROAD MAP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e results"/>
          <p:cNvSpPr txBox="1">
            <a:spLocks noGrp="1"/>
          </p:cNvSpPr>
          <p:nvPr>
            <p:ph type="title"/>
          </p:nvPr>
        </p:nvSpPr>
        <p:spPr>
          <a:xfrm>
            <a:off x="608001" y="466503"/>
            <a:ext cx="13226684" cy="3804048"/>
          </a:xfrm>
          <a:prstGeom prst="rect">
            <a:avLst/>
          </a:prstGeom>
        </p:spPr>
        <p:txBody>
          <a:bodyPr/>
          <a:lstStyle/>
          <a:p>
            <a:r>
              <a:t>the results</a:t>
            </a:r>
          </a:p>
        </p:txBody>
      </p:sp>
      <p:graphicFrame>
        <p:nvGraphicFramePr>
          <p:cNvPr id="286" name="SEMEVAL (sota 86.2%)"/>
          <p:cNvGraphicFramePr/>
          <p:nvPr>
            <p:extLst>
              <p:ext uri="{D42A27DB-BD31-4B8C-83A1-F6EECF244321}">
                <p14:modId xmlns:p14="http://schemas.microsoft.com/office/powerpoint/2010/main" val="1068567307"/>
              </p:ext>
            </p:extLst>
          </p:nvPr>
        </p:nvGraphicFramePr>
        <p:xfrm>
          <a:off x="841664" y="3623497"/>
          <a:ext cx="11355736" cy="971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87" name="relocar (sota 84.6%)"/>
          <p:cNvGraphicFramePr/>
          <p:nvPr>
            <p:extLst>
              <p:ext uri="{D42A27DB-BD31-4B8C-83A1-F6EECF244321}">
                <p14:modId xmlns:p14="http://schemas.microsoft.com/office/powerpoint/2010/main" val="4988888"/>
              </p:ext>
            </p:extLst>
          </p:nvPr>
        </p:nvGraphicFramePr>
        <p:xfrm>
          <a:off x="12469508" y="3623497"/>
          <a:ext cx="11355736" cy="971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697771" y="4681735"/>
            <a:ext cx="4499629" cy="1583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04D47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rPr>
              <a:t>ENSEMBLE 84.6%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04D47"/>
              </a:solidFill>
              <a:effectLst/>
              <a:uFillTx/>
              <a:latin typeface="+mn-lt"/>
              <a:ea typeface="Avenir Next Medium"/>
              <a:cs typeface="Avenir Next Medium"/>
              <a:sym typeface="Avenir Next Mediu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3507" y="4681734"/>
            <a:ext cx="4499629" cy="15831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spc="0" normalizeH="0" baseline="0" dirty="0" smtClean="0">
                <a:ln>
                  <a:noFill/>
                </a:ln>
                <a:solidFill>
                  <a:srgbClr val="F04D47"/>
                </a:solidFill>
                <a:effectLst/>
                <a:uFillTx/>
                <a:latin typeface="+mn-lt"/>
                <a:ea typeface="Avenir Next Medium"/>
                <a:cs typeface="Avenir Next Medium"/>
                <a:sym typeface="Avenir Next Medium"/>
              </a:rPr>
              <a:t>ENSEMBLE 84.8%</a:t>
            </a:r>
            <a:endParaRPr kumimoji="0" lang="en-US" sz="6600" b="0" i="0" u="none" strike="noStrike" cap="none" spc="0" normalizeH="0" baseline="0" dirty="0">
              <a:ln>
                <a:noFill/>
              </a:ln>
              <a:solidFill>
                <a:srgbClr val="F04D47"/>
              </a:solidFill>
              <a:effectLst/>
              <a:uFillTx/>
              <a:latin typeface="+mn-lt"/>
              <a:ea typeface="Avenir Next Medium"/>
              <a:cs typeface="Avenir Next Medium"/>
              <a:sym typeface="Avenir Next Medium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2" advAuto="0"/>
      <p:bldP spid="287" grpId="3" advAuto="0"/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he results"/>
          <p:cNvSpPr txBox="1">
            <a:spLocks noGrp="1"/>
          </p:cNvSpPr>
          <p:nvPr>
            <p:ph type="title"/>
          </p:nvPr>
        </p:nvSpPr>
        <p:spPr>
          <a:xfrm>
            <a:off x="608001" y="466503"/>
            <a:ext cx="13226684" cy="3804048"/>
          </a:xfrm>
          <a:prstGeom prst="rect">
            <a:avLst/>
          </a:prstGeom>
        </p:spPr>
        <p:txBody>
          <a:bodyPr/>
          <a:lstStyle/>
          <a:p>
            <a:r>
              <a:t>the results</a:t>
            </a:r>
          </a:p>
        </p:txBody>
      </p:sp>
      <p:graphicFrame>
        <p:nvGraphicFramePr>
          <p:cNvPr id="286" name="SEMEVAL (sota 86.2%)"/>
          <p:cNvGraphicFramePr/>
          <p:nvPr>
            <p:extLst>
              <p:ext uri="{D42A27DB-BD31-4B8C-83A1-F6EECF244321}">
                <p14:modId xmlns:p14="http://schemas.microsoft.com/office/powerpoint/2010/main" val="1782962898"/>
              </p:ext>
            </p:extLst>
          </p:nvPr>
        </p:nvGraphicFramePr>
        <p:xfrm>
          <a:off x="841664" y="3623497"/>
          <a:ext cx="11355736" cy="971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7" name="relocar (sota 84.6%)"/>
          <p:cNvGraphicFramePr/>
          <p:nvPr>
            <p:extLst>
              <p:ext uri="{D42A27DB-BD31-4B8C-83A1-F6EECF244321}">
                <p14:modId xmlns:p14="http://schemas.microsoft.com/office/powerpoint/2010/main" val="58781511"/>
              </p:ext>
            </p:extLst>
          </p:nvPr>
        </p:nvGraphicFramePr>
        <p:xfrm>
          <a:off x="12469508" y="3623497"/>
          <a:ext cx="11355736" cy="9714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215892248"/>
              </p:ext>
            </p:extLst>
          </p:nvPr>
        </p:nvGraphicFramePr>
        <p:xfrm>
          <a:off x="2880590" y="905415"/>
          <a:ext cx="18905728" cy="11810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069001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dvAuto="0"/>
      <p:bldP spid="287" grpId="0" advAuto="0"/>
      <p:bldGraphic spid="3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replicate.png" descr="replica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79789" y="3487968"/>
            <a:ext cx="14011425" cy="95382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19" name="science replication (CRISIS)"/>
          <p:cNvSpPr txBox="1">
            <a:spLocks noGrp="1"/>
          </p:cNvSpPr>
          <p:nvPr>
            <p:ph type="title" idx="4294967295"/>
          </p:nvPr>
        </p:nvSpPr>
        <p:spPr>
          <a:xfrm>
            <a:off x="942469" y="884186"/>
            <a:ext cx="22492056" cy="380404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16148">
              <a:spcBef>
                <a:spcPts val="0"/>
              </a:spcBef>
              <a:defRPr sz="17850"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science </a:t>
            </a:r>
            <a:r>
              <a:rPr dirty="0" smtClean="0">
                <a:solidFill>
                  <a:schemeClr val="bg1"/>
                </a:solidFill>
              </a:rPr>
              <a:t>replication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20" name="GitHub for all code and data with instructions.…"/>
          <p:cNvSpPr txBox="1">
            <a:spLocks noGrp="1"/>
          </p:cNvSpPr>
          <p:nvPr>
            <p:ph type="body" sz="quarter" idx="4294967295"/>
          </p:nvPr>
        </p:nvSpPr>
        <p:spPr>
          <a:xfrm>
            <a:off x="942469" y="4059937"/>
            <a:ext cx="8837320" cy="7692534"/>
          </a:xfrm>
          <a:prstGeom prst="rect">
            <a:avLst/>
          </a:prstGeom>
          <a:noFill/>
        </p:spPr>
        <p:txBody>
          <a:bodyPr anchor="b">
            <a:normAutofit/>
          </a:bodyPr>
          <a:lstStyle/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8600" dirty="0">
                <a:solidFill>
                  <a:schemeClr val="bg1"/>
                </a:solidFill>
              </a:rPr>
              <a:t>GitHub for </a:t>
            </a:r>
            <a:endParaRPr lang="en-GB" sz="8600" dirty="0" smtClean="0">
              <a:solidFill>
                <a:schemeClr val="bg1"/>
              </a:solidFill>
            </a:endParaRPr>
          </a:p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8600" dirty="0" smtClean="0">
                <a:solidFill>
                  <a:schemeClr val="bg1"/>
                </a:solidFill>
              </a:rPr>
              <a:t>code </a:t>
            </a:r>
            <a:r>
              <a:rPr lang="en-GB" sz="8600" dirty="0" smtClean="0">
                <a:solidFill>
                  <a:schemeClr val="bg1"/>
                </a:solidFill>
              </a:rPr>
              <a:t>&amp; </a:t>
            </a:r>
            <a:r>
              <a:rPr sz="8600" dirty="0" smtClean="0">
                <a:solidFill>
                  <a:schemeClr val="bg1"/>
                </a:solidFill>
              </a:rPr>
              <a:t>data </a:t>
            </a:r>
            <a:r>
              <a:rPr lang="en-GB" sz="8600" dirty="0" smtClean="0">
                <a:solidFill>
                  <a:schemeClr val="bg1"/>
                </a:solidFill>
              </a:rPr>
              <a:t>&amp; </a:t>
            </a:r>
          </a:p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8600" dirty="0" smtClean="0">
                <a:solidFill>
                  <a:schemeClr val="bg1"/>
                </a:solidFill>
              </a:rPr>
              <a:t>instructions</a:t>
            </a:r>
            <a:r>
              <a:rPr sz="8600" dirty="0">
                <a:solidFill>
                  <a:schemeClr val="bg1"/>
                </a:solidFill>
              </a:rPr>
              <a:t>.</a:t>
            </a:r>
          </a:p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endParaRPr dirty="0">
              <a:solidFill>
                <a:schemeClr val="bg1"/>
              </a:solidFill>
            </a:endParaRPr>
          </a:p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 smtClean="0">
                <a:solidFill>
                  <a:schemeClr val="accent1"/>
                </a:solidFill>
              </a:rPr>
              <a:t>data.cam.ac.uk</a:t>
            </a:r>
            <a:endParaRPr dirty="0">
              <a:solidFill>
                <a:schemeClr val="accent1"/>
              </a:solidFill>
              <a:hlinkClick r:id="rId3"/>
            </a:endParaRPr>
          </a:p>
          <a:p>
            <a:pPr marL="0" indent="0" defTabSz="706516">
              <a:lnSpc>
                <a:spcPct val="80000"/>
              </a:lnSpc>
              <a:spcBef>
                <a:spcPts val="2700"/>
              </a:spcBef>
              <a:buClrTx/>
              <a:buSzTx/>
              <a:buFontTx/>
              <a:buNone/>
              <a:defRPr sz="6364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dirty="0">
                <a:solidFill>
                  <a:schemeClr val="accent1"/>
                </a:solidFill>
              </a:rPr>
              <a:t>repository.cam.ac.uk</a:t>
            </a:r>
            <a:endParaRPr dirty="0">
              <a:solidFill>
                <a:schemeClr val="accent1"/>
              </a:solidFill>
              <a:hlinkClick r:id="rId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ummary &amp; Future work"/>
          <p:cNvSpPr txBox="1">
            <a:spLocks noGrp="1"/>
          </p:cNvSpPr>
          <p:nvPr>
            <p:ph type="title"/>
          </p:nvPr>
        </p:nvSpPr>
        <p:spPr>
          <a:xfrm>
            <a:off x="1719153" y="446939"/>
            <a:ext cx="20658666" cy="3804048"/>
          </a:xfrm>
          <a:prstGeom prst="rect">
            <a:avLst/>
          </a:prstGeom>
        </p:spPr>
        <p:txBody>
          <a:bodyPr>
            <a:noAutofit/>
          </a:bodyPr>
          <a:lstStyle>
            <a:lvl1pPr defTabSz="525779">
              <a:defRPr sz="15231"/>
            </a:lvl1pPr>
          </a:lstStyle>
          <a:p>
            <a:pPr algn="ctr"/>
            <a:r>
              <a:rPr sz="18300" dirty="0"/>
              <a:t>summary &amp; Future work</a:t>
            </a:r>
          </a:p>
        </p:txBody>
      </p:sp>
      <p:sp>
        <p:nvSpPr>
          <p:cNvPr id="324" name="NEr does not do metonymy…"/>
          <p:cNvSpPr txBox="1">
            <a:spLocks noGrp="1"/>
          </p:cNvSpPr>
          <p:nvPr>
            <p:ph type="body" sz="half" idx="1"/>
          </p:nvPr>
        </p:nvSpPr>
        <p:spPr>
          <a:xfrm>
            <a:off x="-861752" y="4250987"/>
            <a:ext cx="25820476" cy="1057823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marL="967441" indent="-967441" algn="ctr">
              <a:buClr>
                <a:schemeClr val="accent1"/>
              </a:buClr>
              <a:buSzPct val="104999"/>
              <a:buFont typeface="Avenir Next"/>
              <a:buChar char="‣"/>
              <a:defRPr sz="6400">
                <a:solidFill>
                  <a:srgbClr val="FFFFFF"/>
                </a:solidFill>
              </a:defRPr>
            </a:pPr>
            <a:r>
              <a:rPr sz="10200" dirty="0" smtClean="0">
                <a:solidFill>
                  <a:schemeClr val="bg1"/>
                </a:solidFill>
              </a:rPr>
              <a:t>NEr </a:t>
            </a:r>
            <a:r>
              <a:rPr sz="10200" dirty="0">
                <a:solidFill>
                  <a:schemeClr val="bg1"/>
                </a:solidFill>
              </a:rPr>
              <a:t>does not do metonymy</a:t>
            </a:r>
          </a:p>
          <a:p>
            <a:pPr marL="967441" indent="-967441" algn="ctr">
              <a:buClr>
                <a:schemeClr val="accent1"/>
              </a:buClr>
              <a:buSzPct val="104999"/>
              <a:buFont typeface="Avenir Next"/>
              <a:buChar char="‣"/>
              <a:defRPr sz="6400">
                <a:solidFill>
                  <a:srgbClr val="FFFFFF"/>
                </a:solidFill>
              </a:defRPr>
            </a:pPr>
            <a:r>
              <a:rPr lang="en-US" sz="10200" dirty="0" smtClean="0">
                <a:solidFill>
                  <a:schemeClr val="bg1"/>
                </a:solidFill>
              </a:rPr>
              <a:t>M</a:t>
            </a:r>
            <a:r>
              <a:rPr sz="10200" dirty="0" smtClean="0">
                <a:solidFill>
                  <a:schemeClr val="bg1"/>
                </a:solidFill>
              </a:rPr>
              <a:t>etonymy</a:t>
            </a:r>
            <a:r>
              <a:rPr lang="en-GB" sz="10200" dirty="0" smtClean="0">
                <a:solidFill>
                  <a:schemeClr val="bg1"/>
                </a:solidFill>
              </a:rPr>
              <a:t> AS</a:t>
            </a:r>
            <a:r>
              <a:rPr sz="10200" dirty="0" smtClean="0">
                <a:solidFill>
                  <a:schemeClr val="bg1"/>
                </a:solidFill>
              </a:rPr>
              <a:t> </a:t>
            </a:r>
            <a:r>
              <a:rPr sz="10200" dirty="0">
                <a:solidFill>
                  <a:schemeClr val="bg1"/>
                </a:solidFill>
              </a:rPr>
              <a:t>orgs, </a:t>
            </a:r>
            <a:r>
              <a:rPr sz="10200" dirty="0" smtClean="0">
                <a:solidFill>
                  <a:schemeClr val="bg1"/>
                </a:solidFill>
              </a:rPr>
              <a:t>locs, products…</a:t>
            </a:r>
            <a:endParaRPr lang="en-GB" sz="10200" dirty="0" smtClean="0">
              <a:solidFill>
                <a:schemeClr val="bg1"/>
              </a:solidFill>
            </a:endParaRPr>
          </a:p>
          <a:p>
            <a:pPr marL="967441" indent="-967441" algn="ctr">
              <a:buClr>
                <a:schemeClr val="accent1"/>
              </a:buClr>
              <a:buSzPct val="104999"/>
              <a:buFont typeface="Avenir Next"/>
              <a:buChar char="‣"/>
              <a:defRPr sz="6400">
                <a:solidFill>
                  <a:srgbClr val="FFFFFF"/>
                </a:solidFill>
              </a:defRPr>
            </a:pPr>
            <a:r>
              <a:rPr sz="10200" dirty="0" smtClean="0">
                <a:solidFill>
                  <a:schemeClr val="bg1"/>
                </a:solidFill>
              </a:rPr>
              <a:t>small </a:t>
            </a:r>
            <a:r>
              <a:rPr sz="10200" dirty="0">
                <a:solidFill>
                  <a:schemeClr val="bg1"/>
                </a:solidFill>
              </a:rPr>
              <a:t>data </a:t>
            </a:r>
            <a:r>
              <a:rPr lang="en-GB" sz="10200" dirty="0" smtClean="0">
                <a:solidFill>
                  <a:schemeClr val="bg1"/>
                </a:solidFill>
              </a:rPr>
              <a:t>&amp; </a:t>
            </a:r>
            <a:r>
              <a:rPr sz="10200" dirty="0" smtClean="0">
                <a:solidFill>
                  <a:schemeClr val="bg1"/>
                </a:solidFill>
              </a:rPr>
              <a:t>model </a:t>
            </a:r>
            <a:r>
              <a:rPr lang="en-GB" sz="10200" dirty="0" smtClean="0">
                <a:solidFill>
                  <a:schemeClr val="bg1"/>
                </a:solidFill>
              </a:rPr>
              <a:t>CAN </a:t>
            </a:r>
            <a:r>
              <a:rPr sz="10200" dirty="0" smtClean="0">
                <a:solidFill>
                  <a:schemeClr val="bg1"/>
                </a:solidFill>
              </a:rPr>
              <a:t>work</a:t>
            </a:r>
            <a:endParaRPr sz="10200" dirty="0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91269" y="2846535"/>
            <a:ext cx="23314436" cy="2808905"/>
            <a:chOff x="534782" y="6839749"/>
            <a:chExt cx="23314436" cy="2808905"/>
          </a:xfrm>
        </p:grpSpPr>
        <p:sp>
          <p:nvSpPr>
            <p:cNvPr id="9" name="Rectangle"/>
            <p:cNvSpPr/>
            <p:nvPr/>
          </p:nvSpPr>
          <p:spPr>
            <a:xfrm>
              <a:off x="534782" y="6839749"/>
              <a:ext cx="7017485" cy="280890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0" name="who cares? - the problem + brief HISTORY"/>
            <p:cNvSpPr txBox="1"/>
            <p:nvPr/>
          </p:nvSpPr>
          <p:spPr>
            <a:xfrm>
              <a:off x="846668" y="7329517"/>
              <a:ext cx="6468532" cy="2175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 algn="ctr"/>
              <a:r>
                <a:rPr lang="en-GB" sz="8000" dirty="0" smtClean="0"/>
                <a:t>RELOCAR </a:t>
              </a:r>
            </a:p>
            <a:p>
              <a:pPr algn="ctr"/>
              <a:r>
                <a:rPr lang="en-GB" sz="8000" dirty="0" smtClean="0">
                  <a:solidFill>
                    <a:schemeClr val="bg1"/>
                  </a:solidFill>
                </a:rPr>
                <a:t>More</a:t>
              </a:r>
              <a:r>
                <a:rPr lang="en-GB" sz="8000" dirty="0" smtClean="0"/>
                <a:t> test DATA</a:t>
              </a:r>
              <a:endParaRPr sz="8000" dirty="0"/>
            </a:p>
          </p:txBody>
        </p:sp>
        <p:sp>
          <p:nvSpPr>
            <p:cNvPr id="11" name="Rectangle"/>
            <p:cNvSpPr/>
            <p:nvPr/>
          </p:nvSpPr>
          <p:spPr>
            <a:xfrm>
              <a:off x="8683257" y="6839749"/>
              <a:ext cx="7017485" cy="280890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2" name="who cares? - the problem + brief HISTORY"/>
            <p:cNvSpPr txBox="1"/>
            <p:nvPr/>
          </p:nvSpPr>
          <p:spPr>
            <a:xfrm>
              <a:off x="8957733" y="7329517"/>
              <a:ext cx="6468532" cy="2175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 algn="ctr"/>
              <a:r>
                <a:rPr lang="en-GB" sz="8000" dirty="0"/>
                <a:t>PREWIN</a:t>
              </a:r>
            </a:p>
            <a:p>
              <a:pPr algn="ctr"/>
              <a:r>
                <a:rPr lang="en-GB" sz="8000" dirty="0"/>
                <a:t>FEATURE SELECTION</a:t>
              </a:r>
            </a:p>
          </p:txBody>
        </p:sp>
        <p:sp>
          <p:nvSpPr>
            <p:cNvPr id="13" name="Rectangle"/>
            <p:cNvSpPr/>
            <p:nvPr/>
          </p:nvSpPr>
          <p:spPr>
            <a:xfrm>
              <a:off x="16831733" y="6839749"/>
              <a:ext cx="7017485" cy="2808905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4" name="who cares? - the problem + brief HISTORY"/>
            <p:cNvSpPr txBox="1"/>
            <p:nvPr/>
          </p:nvSpPr>
          <p:spPr>
            <a:xfrm>
              <a:off x="17143619" y="7329517"/>
              <a:ext cx="6468532" cy="2175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pPr algn="ctr"/>
              <a:r>
                <a:rPr lang="en-GB" sz="8000" dirty="0" smtClean="0"/>
                <a:t>MODEL</a:t>
              </a:r>
            </a:p>
            <a:p>
              <a:pPr algn="ctr"/>
              <a:r>
                <a:rPr lang="en-GB" sz="8000" dirty="0" smtClean="0"/>
                <a:t>MINIMALIST NN</a:t>
              </a:r>
              <a:endParaRPr sz="8000" dirty="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" grpId="1" uiExpand="1" build="p" bldLvl="5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hank YOU all…"/>
          <p:cNvSpPr txBox="1">
            <a:spLocks noGrp="1"/>
          </p:cNvSpPr>
          <p:nvPr>
            <p:ph type="title"/>
          </p:nvPr>
        </p:nvSpPr>
        <p:spPr>
          <a:xfrm>
            <a:off x="3619499" y="298532"/>
            <a:ext cx="17145000" cy="635793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sz="21000" dirty="0"/>
              <a:t>Thank YOU all</a:t>
            </a:r>
          </a:p>
          <a:p>
            <a:pPr algn="ctr">
              <a:defRPr>
                <a:solidFill>
                  <a:srgbClr val="FFFFFF"/>
                </a:solidFill>
              </a:defRPr>
            </a:pPr>
            <a:r>
              <a:rPr sz="21000" dirty="0">
                <a:solidFill>
                  <a:schemeClr val="bg1"/>
                </a:solidFill>
              </a:rPr>
              <a:t>especially</a:t>
            </a:r>
          </a:p>
        </p:txBody>
      </p:sp>
      <p:pic>
        <p:nvPicPr>
          <p:cNvPr id="333" name="ltl_logo2.png" descr="ltl_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07300" y="11610041"/>
            <a:ext cx="26543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cam.png" descr="c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982" y="11333602"/>
            <a:ext cx="1434068" cy="16577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ltl_logo2.png" descr="ltl_logo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961" y="927354"/>
            <a:ext cx="2654301" cy="1104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cam.png" descr="c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027370" y="650914"/>
            <a:ext cx="1434067" cy="16577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Dream_Logo_Large.png" descr="Dream_Logo_Lar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70" r="25244"/>
          <a:stretch>
            <a:fillRect/>
          </a:stretch>
        </p:blipFill>
        <p:spPr>
          <a:xfrm>
            <a:off x="832763" y="3477501"/>
            <a:ext cx="22718471" cy="6767824"/>
          </a:xfrm>
          <a:prstGeom prst="rect">
            <a:avLst/>
          </a:prstGeom>
          <a:ln w="139700">
            <a:solidFill>
              <a:schemeClr val="accent1"/>
            </a:solidFill>
            <a:miter lim="400000"/>
          </a:ln>
        </p:spPr>
      </p:pic>
      <p:sp>
        <p:nvSpPr>
          <p:cNvPr id="9" name="Thank YOU all…"/>
          <p:cNvSpPr txBox="1">
            <a:spLocks/>
          </p:cNvSpPr>
          <p:nvPr/>
        </p:nvSpPr>
        <p:spPr>
          <a:xfrm>
            <a:off x="4326466" y="10305901"/>
            <a:ext cx="15731067" cy="4255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0" marR="0" indent="0" algn="l" defTabSz="821531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8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algn="ctr" hangingPunct="1"/>
            <a:r>
              <a:rPr lang="en-US" sz="15600" dirty="0" err="1" smtClean="0"/>
              <a:t>www.dream-cdt.ac.uk</a:t>
            </a:r>
            <a:endParaRPr lang="en-US" sz="156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oday’s FLOW"/>
          <p:cNvSpPr txBox="1">
            <a:spLocks noGrp="1"/>
          </p:cNvSpPr>
          <p:nvPr>
            <p:ph type="title"/>
          </p:nvPr>
        </p:nvSpPr>
        <p:spPr>
          <a:xfrm>
            <a:off x="3764605" y="560983"/>
            <a:ext cx="16854785" cy="298481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772239">
              <a:defRPr sz="22372"/>
            </a:lvl1pPr>
          </a:lstStyle>
          <a:p>
            <a:r>
              <a:rPr lang="en-GB" smtClean="0"/>
              <a:t>THE ROAD MAP</a:t>
            </a:r>
            <a:endParaRPr dirty="0"/>
          </a:p>
        </p:txBody>
      </p:sp>
      <p:sp>
        <p:nvSpPr>
          <p:cNvPr id="174" name="Rectangle"/>
          <p:cNvSpPr/>
          <p:nvPr/>
        </p:nvSpPr>
        <p:spPr>
          <a:xfrm>
            <a:off x="534782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grpSp>
        <p:nvGrpSpPr>
          <p:cNvPr id="179" name="Group"/>
          <p:cNvGrpSpPr/>
          <p:nvPr/>
        </p:nvGrpSpPr>
        <p:grpSpPr>
          <a:xfrm>
            <a:off x="534781" y="3545794"/>
            <a:ext cx="23314438" cy="2808905"/>
            <a:chOff x="0" y="0"/>
            <a:chExt cx="23314436" cy="2808904"/>
          </a:xfrm>
        </p:grpSpPr>
        <p:sp>
          <p:nvSpPr>
            <p:cNvPr id="177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78" name="who cares? - the problem + brief HISTORY"/>
            <p:cNvSpPr txBox="1"/>
            <p:nvPr/>
          </p:nvSpPr>
          <p:spPr>
            <a:xfrm>
              <a:off x="4757893" y="838275"/>
              <a:ext cx="13798647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dirty="0" smtClean="0"/>
                <a:t>the </a:t>
              </a:r>
              <a:r>
                <a:rPr dirty="0"/>
                <a:t>problem + brief</a:t>
              </a:r>
              <a:r>
                <a:rPr dirty="0">
                  <a:solidFill>
                    <a:schemeClr val="bg1"/>
                  </a:solidFill>
                </a:rPr>
                <a:t> </a:t>
              </a:r>
              <a:r>
                <a:rPr dirty="0"/>
                <a:t>HISTORY</a:t>
              </a:r>
            </a:p>
          </p:txBody>
        </p:sp>
      </p:grpSp>
      <p:grpSp>
        <p:nvGrpSpPr>
          <p:cNvPr id="182" name="Group"/>
          <p:cNvGrpSpPr/>
          <p:nvPr/>
        </p:nvGrpSpPr>
        <p:grpSpPr>
          <a:xfrm>
            <a:off x="534781" y="10133704"/>
            <a:ext cx="23314437" cy="2808906"/>
            <a:chOff x="-1" y="1"/>
            <a:chExt cx="23314436" cy="2808904"/>
          </a:xfrm>
        </p:grpSpPr>
        <p:sp>
          <p:nvSpPr>
            <p:cNvPr id="180" name="Rectangle"/>
            <p:cNvSpPr/>
            <p:nvPr/>
          </p:nvSpPr>
          <p:spPr>
            <a:xfrm>
              <a:off x="-1" y="1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81" name="NOW WHAT? - ERRORS + REPLICATION + SUMMARY"/>
            <p:cNvSpPr txBox="1"/>
            <p:nvPr/>
          </p:nvSpPr>
          <p:spPr>
            <a:xfrm>
              <a:off x="6824963" y="978353"/>
              <a:ext cx="9664504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GB" dirty="0" smtClean="0"/>
                <a:t>RESULTS </a:t>
              </a:r>
              <a:r>
                <a:rPr dirty="0" smtClean="0"/>
                <a:t>+ </a:t>
              </a:r>
              <a:r>
                <a:rPr dirty="0"/>
                <a:t>SUMMARY</a:t>
              </a:r>
            </a:p>
          </p:txBody>
        </p:sp>
      </p:grpSp>
      <p:sp>
        <p:nvSpPr>
          <p:cNvPr id="19" name="Rectangle"/>
          <p:cNvSpPr/>
          <p:nvPr/>
        </p:nvSpPr>
        <p:spPr>
          <a:xfrm>
            <a:off x="8683257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0" name="who cares? - the problem + brief HISTORY"/>
          <p:cNvSpPr txBox="1"/>
          <p:nvPr/>
        </p:nvSpPr>
        <p:spPr>
          <a:xfrm>
            <a:off x="809258" y="7329517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/>
              <a:t>PREWIN</a:t>
            </a:r>
          </a:p>
          <a:p>
            <a:pPr algn="ctr"/>
            <a:r>
              <a:rPr lang="en-GB" sz="8000" dirty="0"/>
              <a:t>FEATURE SELECTION</a:t>
            </a:r>
          </a:p>
        </p:txBody>
      </p:sp>
      <p:sp>
        <p:nvSpPr>
          <p:cNvPr id="21" name="Rectangle"/>
          <p:cNvSpPr/>
          <p:nvPr/>
        </p:nvSpPr>
        <p:spPr>
          <a:xfrm>
            <a:off x="16831733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2" name="who cares? - the problem + brief HISTORY"/>
          <p:cNvSpPr txBox="1"/>
          <p:nvPr/>
        </p:nvSpPr>
        <p:spPr>
          <a:xfrm>
            <a:off x="8957733" y="7329517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MODEL</a:t>
            </a:r>
          </a:p>
          <a:p>
            <a:pPr algn="ctr"/>
            <a:r>
              <a:rPr lang="en-GB" sz="8000" dirty="0" smtClean="0"/>
              <a:t>MINIMALIST NN</a:t>
            </a:r>
            <a:endParaRPr sz="8000" dirty="0"/>
          </a:p>
        </p:txBody>
      </p:sp>
      <p:sp>
        <p:nvSpPr>
          <p:cNvPr id="18" name="who cares? - the problem + brief HISTORY"/>
          <p:cNvSpPr txBox="1"/>
          <p:nvPr/>
        </p:nvSpPr>
        <p:spPr>
          <a:xfrm>
            <a:off x="17106209" y="7329517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RELOCAR </a:t>
            </a:r>
          </a:p>
          <a:p>
            <a:pPr algn="ctr"/>
            <a:r>
              <a:rPr lang="en-GB" sz="8000" dirty="0" smtClean="0"/>
              <a:t>NEW DATASET</a:t>
            </a:r>
            <a:endParaRPr sz="8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  <p:bldP spid="179" grpId="1" animBg="1" advAuto="0"/>
      <p:bldP spid="182" grpId="3" animBg="1" advAuto="0"/>
      <p:bldP spid="19" grpId="0" animBg="1"/>
      <p:bldP spid="20" grpId="0"/>
      <p:bldP spid="21" grpId="0" animBg="1"/>
      <p:bldP spid="2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534781" y="3545794"/>
            <a:ext cx="23314437" cy="2808904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5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89" name="who cares? - the problem + brief HISTORY"/>
          <p:cNvSpPr txBox="1"/>
          <p:nvPr/>
        </p:nvSpPr>
        <p:spPr>
          <a:xfrm>
            <a:off x="5292673" y="4419525"/>
            <a:ext cx="13798648" cy="14738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dirty="0" smtClean="0"/>
              <a:t>the </a:t>
            </a:r>
            <a:r>
              <a:rPr dirty="0"/>
              <a:t>problem + brief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/>
              <a:t>HISTORY</a:t>
            </a:r>
          </a:p>
        </p:txBody>
      </p:sp>
      <p:grpSp>
        <p:nvGrpSpPr>
          <p:cNvPr id="192" name="Group"/>
          <p:cNvGrpSpPr/>
          <p:nvPr/>
        </p:nvGrpSpPr>
        <p:grpSpPr>
          <a:xfrm>
            <a:off x="534781" y="10133705"/>
            <a:ext cx="23314437" cy="2808906"/>
            <a:chOff x="1" y="0"/>
            <a:chExt cx="23314436" cy="2808904"/>
          </a:xfrm>
        </p:grpSpPr>
        <p:sp>
          <p:nvSpPr>
            <p:cNvPr id="190" name="Rectangle"/>
            <p:cNvSpPr/>
            <p:nvPr/>
          </p:nvSpPr>
          <p:spPr>
            <a:xfrm>
              <a:off x="1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191" name="NOW WHAT? - ERRORS + REPLICATION + SUMMARY"/>
            <p:cNvSpPr txBox="1"/>
            <p:nvPr/>
          </p:nvSpPr>
          <p:spPr>
            <a:xfrm>
              <a:off x="6824965" y="928925"/>
              <a:ext cx="9664504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GB" smtClean="0"/>
                <a:t>RESULTS </a:t>
              </a:r>
              <a:r>
                <a:rPr dirty="0" smtClean="0"/>
                <a:t>+ </a:t>
              </a:r>
              <a:r>
                <a:rPr dirty="0"/>
                <a:t>SUMMARY</a:t>
              </a:r>
            </a:p>
          </p:txBody>
        </p:sp>
      </p:grpSp>
      <p:sp>
        <p:nvSpPr>
          <p:cNvPr id="13" name="Rectangle"/>
          <p:cNvSpPr/>
          <p:nvPr/>
        </p:nvSpPr>
        <p:spPr>
          <a:xfrm>
            <a:off x="534782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5" name="Rectangle"/>
          <p:cNvSpPr/>
          <p:nvPr/>
        </p:nvSpPr>
        <p:spPr>
          <a:xfrm>
            <a:off x="8683257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" name="who cares? - the problem + brief HISTORY"/>
          <p:cNvSpPr txBox="1"/>
          <p:nvPr/>
        </p:nvSpPr>
        <p:spPr>
          <a:xfrm>
            <a:off x="809258" y="7254182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/>
              <a:t>PREWIN</a:t>
            </a:r>
          </a:p>
          <a:p>
            <a:pPr algn="ctr"/>
            <a:r>
              <a:rPr lang="en-GB" sz="8000" dirty="0"/>
              <a:t>FEATURE SELECTION</a:t>
            </a:r>
          </a:p>
        </p:txBody>
      </p:sp>
      <p:sp>
        <p:nvSpPr>
          <p:cNvPr id="17" name="Rectangle"/>
          <p:cNvSpPr/>
          <p:nvPr/>
        </p:nvSpPr>
        <p:spPr>
          <a:xfrm>
            <a:off x="16831733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8" name="who cares? - the problem + brief HISTORY"/>
          <p:cNvSpPr txBox="1"/>
          <p:nvPr/>
        </p:nvSpPr>
        <p:spPr>
          <a:xfrm>
            <a:off x="8957733" y="725860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MODEL</a:t>
            </a:r>
          </a:p>
          <a:p>
            <a:pPr algn="ctr"/>
            <a:r>
              <a:rPr lang="en-GB" sz="8000" dirty="0" smtClean="0"/>
              <a:t>MINIMALIST NN</a:t>
            </a:r>
            <a:endParaRPr sz="8000" dirty="0"/>
          </a:p>
        </p:txBody>
      </p:sp>
      <p:sp>
        <p:nvSpPr>
          <p:cNvPr id="14" name="who cares? - the problem + brief HISTORY"/>
          <p:cNvSpPr txBox="1"/>
          <p:nvPr/>
        </p:nvSpPr>
        <p:spPr>
          <a:xfrm>
            <a:off x="17106209" y="7254181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RELOCAR</a:t>
            </a:r>
          </a:p>
          <a:p>
            <a:pPr algn="ctr"/>
            <a:r>
              <a:rPr lang="en-GB" sz="8000" dirty="0" smtClean="0"/>
              <a:t>NEW DATASET</a:t>
            </a:r>
            <a:endParaRPr sz="8000" dirty="0"/>
          </a:p>
        </p:txBody>
      </p:sp>
      <p:sp>
        <p:nvSpPr>
          <p:cNvPr id="20" name="today’s FLOW"/>
          <p:cNvSpPr txBox="1">
            <a:spLocks/>
          </p:cNvSpPr>
          <p:nvPr/>
        </p:nvSpPr>
        <p:spPr>
          <a:xfrm>
            <a:off x="3764605" y="560983"/>
            <a:ext cx="16854785" cy="298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0" marR="0" indent="0" algn="ctr" defTabSz="77223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372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GB" smtClean="0"/>
              <a:t>THE ROAD MAP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ome philosophy of science and metonymy"/>
          <p:cNvSpPr txBox="1">
            <a:spLocks noGrp="1"/>
          </p:cNvSpPr>
          <p:nvPr>
            <p:ph type="body" idx="13"/>
          </p:nvPr>
        </p:nvSpPr>
        <p:spPr>
          <a:xfrm>
            <a:off x="4333875" y="637068"/>
            <a:ext cx="15716250" cy="53822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>
                <a:solidFill>
                  <a:schemeClr val="bg2"/>
                </a:solidFill>
              </a:rPr>
              <a:t>GEOGRAPHICAL PARSING PHD RESEARCH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95" name="what is a (metonymic) location?"/>
          <p:cNvSpPr txBox="1">
            <a:spLocks noGrp="1"/>
          </p:cNvSpPr>
          <p:nvPr>
            <p:ph type="title"/>
          </p:nvPr>
        </p:nvSpPr>
        <p:spPr>
          <a:xfrm>
            <a:off x="3619500" y="1934425"/>
            <a:ext cx="17145000" cy="101798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673655">
              <a:spcBef>
                <a:spcPts val="3200"/>
              </a:spcBef>
              <a:defRPr sz="6887"/>
            </a:lvl1pPr>
          </a:lstStyle>
          <a:p>
            <a:r>
              <a:rPr sz="8800" dirty="0"/>
              <a:t>what is a (metonymic) location?</a:t>
            </a:r>
          </a:p>
        </p:txBody>
      </p:sp>
      <p:sp>
        <p:nvSpPr>
          <p:cNvPr id="196" name="Moscow to discuss ebola risks in west Africa."/>
          <p:cNvSpPr/>
          <p:nvPr/>
        </p:nvSpPr>
        <p:spPr>
          <a:xfrm>
            <a:off x="2044191" y="4529462"/>
            <a:ext cx="20295619" cy="132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600" cap="all">
                <a:latin typeface="+mn-lt"/>
                <a:ea typeface="+mn-ea"/>
                <a:cs typeface="+mn-cs"/>
                <a:sym typeface="DIN Condensed"/>
              </a:defRPr>
            </a:pPr>
            <a:r>
              <a:rPr dirty="0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</a:rPr>
              <a:t>Moscow</a:t>
            </a:r>
            <a:r>
              <a:rPr dirty="0"/>
              <a:t> </a:t>
            </a:r>
            <a:r>
              <a:rPr dirty="0">
                <a:solidFill>
                  <a:schemeClr val="bg2"/>
                </a:solidFill>
              </a:rPr>
              <a:t>to discuss ebola risks </a:t>
            </a:r>
            <a:r>
              <a:rPr dirty="0">
                <a:solidFill>
                  <a:schemeClr val="bg1"/>
                </a:solidFill>
              </a:rPr>
              <a:t>in west </a:t>
            </a:r>
            <a:r>
              <a:rPr dirty="0" smtClean="0">
                <a:solidFill>
                  <a:schemeClr val="bg1"/>
                </a:solidFill>
              </a:rPr>
              <a:t>Africa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r>
              <a:rPr dirty="0" smtClean="0">
                <a:solidFill>
                  <a:srgbClr val="FFFFFF"/>
                </a:solidFill>
              </a:rPr>
              <a:t>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97" name="aluminium and gas trading picked up in Moscow."/>
          <p:cNvSpPr/>
          <p:nvPr/>
        </p:nvSpPr>
        <p:spPr>
          <a:xfrm>
            <a:off x="1777290" y="5648215"/>
            <a:ext cx="20829420" cy="132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600" cap="all">
                <a:latin typeface="+mn-lt"/>
                <a:ea typeface="+mn-ea"/>
                <a:cs typeface="+mn-cs"/>
                <a:sym typeface="DIN Condensed"/>
              </a:defRPr>
            </a:pPr>
            <a:r>
              <a:rPr dirty="0">
                <a:solidFill>
                  <a:schemeClr val="bg2"/>
                </a:solidFill>
              </a:rPr>
              <a:t>aluminium and gas trading picked up in </a:t>
            </a:r>
            <a:r>
              <a:rPr dirty="0">
                <a:solidFill>
                  <a:schemeClr val="accent3"/>
                </a:solidFill>
              </a:rPr>
              <a:t>Moscow</a:t>
            </a:r>
            <a:r>
              <a:rPr dirty="0"/>
              <a:t>.</a:t>
            </a:r>
          </a:p>
        </p:txBody>
      </p:sp>
      <p:sp>
        <p:nvSpPr>
          <p:cNvPr id="198" name="London constituency voted to remain in the eu."/>
          <p:cNvSpPr/>
          <p:nvPr/>
        </p:nvSpPr>
        <p:spPr>
          <a:xfrm>
            <a:off x="2080258" y="9182288"/>
            <a:ext cx="20223484" cy="132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600" cap="all">
                <a:latin typeface="+mn-lt"/>
                <a:ea typeface="+mn-ea"/>
                <a:cs typeface="+mn-cs"/>
                <a:sym typeface="DIN Condensed"/>
              </a:defRPr>
            </a:pPr>
            <a:r>
              <a:rPr dirty="0">
                <a:solidFill>
                  <a:schemeClr val="accent3"/>
                </a:solidFill>
              </a:rPr>
              <a:t>London</a:t>
            </a:r>
            <a:r>
              <a:rPr dirty="0"/>
              <a:t> </a:t>
            </a:r>
            <a:r>
              <a:rPr dirty="0" smtClean="0">
                <a:solidFill>
                  <a:schemeClr val="bg2"/>
                </a:solidFill>
              </a:rPr>
              <a:t>constituency voted </a:t>
            </a:r>
            <a:r>
              <a:rPr dirty="0">
                <a:solidFill>
                  <a:schemeClr val="bg2"/>
                </a:solidFill>
              </a:rPr>
              <a:t>to remain in the </a:t>
            </a:r>
            <a:r>
              <a:rPr dirty="0" smtClean="0">
                <a:solidFill>
                  <a:schemeClr val="bg1"/>
                </a:solidFill>
              </a:rPr>
              <a:t>eu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99" name="London voted to stay in the European union."/>
          <p:cNvSpPr/>
          <p:nvPr/>
        </p:nvSpPr>
        <p:spPr>
          <a:xfrm>
            <a:off x="2603638" y="8055489"/>
            <a:ext cx="19176724" cy="13261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9600" cap="all">
                <a:latin typeface="+mn-lt"/>
                <a:ea typeface="+mn-ea"/>
                <a:cs typeface="+mn-cs"/>
                <a:sym typeface="DIN Condensed"/>
              </a:defRPr>
            </a:pPr>
            <a:r>
              <a:rPr dirty="0">
                <a:solidFill>
                  <a:schemeClr val="accent5">
                    <a:hueOff val="343847"/>
                    <a:satOff val="6318"/>
                    <a:lumOff val="8159"/>
                  </a:schemeClr>
                </a:solidFill>
              </a:rPr>
              <a:t>London</a:t>
            </a:r>
            <a:r>
              <a:rPr dirty="0"/>
              <a:t> </a:t>
            </a:r>
            <a:r>
              <a:rPr dirty="0">
                <a:solidFill>
                  <a:schemeClr val="bg2"/>
                </a:solidFill>
              </a:rPr>
              <a:t>voted to stay in the </a:t>
            </a:r>
            <a:r>
              <a:rPr dirty="0">
                <a:solidFill>
                  <a:schemeClr val="bg1"/>
                </a:solidFill>
              </a:rPr>
              <a:t>European </a:t>
            </a:r>
            <a:r>
              <a:rPr dirty="0" smtClean="0">
                <a:solidFill>
                  <a:schemeClr val="bg1"/>
                </a:solidFill>
              </a:rPr>
              <a:t>union</a:t>
            </a:r>
            <a:r>
              <a:rPr lang="en-GB" dirty="0" smtClean="0">
                <a:solidFill>
                  <a:schemeClr val="bg1"/>
                </a:solidFill>
              </a:rPr>
              <a:t>.</a:t>
            </a:r>
            <a:r>
              <a:rPr dirty="0" smtClean="0">
                <a:solidFill>
                  <a:srgbClr val="FFFFFF"/>
                </a:solidFill>
              </a:rPr>
              <a:t>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2" name="metonymy ~20% of all locations"/>
          <p:cNvSpPr txBox="1"/>
          <p:nvPr/>
        </p:nvSpPr>
        <p:spPr>
          <a:xfrm>
            <a:off x="3509335" y="11885085"/>
            <a:ext cx="17365330" cy="1129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80000"/>
              </a:lnSpc>
              <a:spcBef>
                <a:spcPts val="3900"/>
              </a:spcBef>
              <a:defRPr sz="6400" cap="all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rPr sz="8000" dirty="0"/>
              <a:t>metonymy ~20% of all </a:t>
            </a:r>
            <a:r>
              <a:rPr sz="8000" dirty="0" smtClean="0"/>
              <a:t>locations</a:t>
            </a:r>
            <a:r>
              <a:rPr lang="en-GB" sz="8000" dirty="0" smtClean="0"/>
              <a:t> (BNC, </a:t>
            </a:r>
            <a:r>
              <a:rPr lang="en-GB" sz="8000" dirty="0" err="1" smtClean="0"/>
              <a:t>WIkipedia</a:t>
            </a:r>
            <a:r>
              <a:rPr lang="en-GB" sz="8000" dirty="0" smtClean="0"/>
              <a:t>)</a:t>
            </a:r>
            <a:endParaRPr sz="8000" dirty="0"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8" grpId="4" animBg="1" advAuto="0"/>
      <p:bldP spid="199" grpId="3" animBg="1" advAuto="0"/>
      <p:bldP spid="20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Ner &amp; metonymy - greatest problem in nlp? or nobody cares!?"/>
          <p:cNvSpPr txBox="1">
            <a:spLocks noGrp="1"/>
          </p:cNvSpPr>
          <p:nvPr>
            <p:ph type="body" idx="13"/>
          </p:nvPr>
        </p:nvSpPr>
        <p:spPr>
          <a:xfrm>
            <a:off x="1057404" y="715855"/>
            <a:ext cx="22269192" cy="3486536"/>
          </a:xfrm>
          <a:prstGeom prst="rect">
            <a:avLst/>
          </a:prstGeom>
        </p:spPr>
        <p:txBody>
          <a:bodyPr/>
          <a:lstStyle/>
          <a:p>
            <a:r>
              <a:rPr dirty="0">
                <a:solidFill>
                  <a:schemeClr val="accent1"/>
                </a:solidFill>
              </a:rPr>
              <a:t>Ner &amp; metonymy - greatest problem in nlp? </a:t>
            </a:r>
            <a:r>
              <a:rPr dirty="0">
                <a:solidFill>
                  <a:srgbClr val="000000"/>
                </a:solidFill>
              </a:rPr>
              <a:t>or nobody cares!?</a:t>
            </a:r>
          </a:p>
        </p:txBody>
      </p:sp>
      <p:pic>
        <p:nvPicPr>
          <p:cNvPr id="205" name="Screen Shot 2017-04-27 at 19.57.42.png" descr="Screen Shot 2017-04-27 at 19.57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72911" y="8292355"/>
            <a:ext cx="20276010" cy="1148086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6" name="Screen Shot 2017-04-27 at 19.57.58.png" descr="Screen Shot 2017-04-27 at 19.57.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2666" y="10422207"/>
            <a:ext cx="10668001" cy="1143001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7" name="Screen Shot 2017-04-27 at 19.58.20.png" descr="Screen Shot 2017-04-27 at 19.58.2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17930" y="6440168"/>
            <a:ext cx="19342557" cy="835664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8" name="Screen Shot 2017-04-27 at 20.00.32.png" descr="Screen Shot 2017-04-27 at 20.00.3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81243" y="10419664"/>
            <a:ext cx="11870773" cy="1148087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09" name="Screen Shot 2017-04-27 at 20.02.24.png" descr="Screen Shot 2017-04-27 at 20.02.24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4613" y="4672779"/>
            <a:ext cx="22269192" cy="919474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10" name="Screen Shot 2017-04-27 at 20.19.33.png" descr="Screen Shot 2017-04-27 at 20.19.3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467614" y="12140544"/>
            <a:ext cx="13886603" cy="1060047"/>
          </a:xfrm>
          <a:prstGeom prst="rect">
            <a:avLst/>
          </a:prstGeom>
          <a:ln w="12700">
            <a:miter lim="4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&quot;No&quot; Symbol 1"/>
          <p:cNvSpPr/>
          <p:nvPr/>
        </p:nvSpPr>
        <p:spPr>
          <a:xfrm>
            <a:off x="1201930" y="10266272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0" name="&quot;No&quot; Symbol 9"/>
          <p:cNvSpPr/>
          <p:nvPr/>
        </p:nvSpPr>
        <p:spPr>
          <a:xfrm>
            <a:off x="7423850" y="4593106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1" name="&quot;No&quot; Symbol 10"/>
          <p:cNvSpPr/>
          <p:nvPr/>
        </p:nvSpPr>
        <p:spPr>
          <a:xfrm>
            <a:off x="15007487" y="4648058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2" name="&quot;No&quot; Symbol 11"/>
          <p:cNvSpPr/>
          <p:nvPr/>
        </p:nvSpPr>
        <p:spPr>
          <a:xfrm>
            <a:off x="18287176" y="4650615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3" name="&quot;No&quot; Symbol 12"/>
          <p:cNvSpPr/>
          <p:nvPr/>
        </p:nvSpPr>
        <p:spPr>
          <a:xfrm>
            <a:off x="2488863" y="6251040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4" name="&quot;No&quot; Symbol 13"/>
          <p:cNvSpPr/>
          <p:nvPr/>
        </p:nvSpPr>
        <p:spPr>
          <a:xfrm>
            <a:off x="8033113" y="6345278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5" name="&quot;No&quot; Symbol 14"/>
          <p:cNvSpPr/>
          <p:nvPr/>
        </p:nvSpPr>
        <p:spPr>
          <a:xfrm>
            <a:off x="15650617" y="6221245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6" name="&quot;No&quot; Symbol 15"/>
          <p:cNvSpPr/>
          <p:nvPr/>
        </p:nvSpPr>
        <p:spPr>
          <a:xfrm>
            <a:off x="18744376" y="6221245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7" name="&quot;No&quot; Symbol 16"/>
          <p:cNvSpPr/>
          <p:nvPr/>
        </p:nvSpPr>
        <p:spPr>
          <a:xfrm>
            <a:off x="3131993" y="8181963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8" name="&quot;No&quot; Symbol 17"/>
          <p:cNvSpPr/>
          <p:nvPr/>
        </p:nvSpPr>
        <p:spPr>
          <a:xfrm>
            <a:off x="9398000" y="8181963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19" name="&quot;No&quot; Symbol 18"/>
          <p:cNvSpPr/>
          <p:nvPr/>
        </p:nvSpPr>
        <p:spPr>
          <a:xfrm>
            <a:off x="17516629" y="8155213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0" name="&quot;No&quot; Symbol 19"/>
          <p:cNvSpPr/>
          <p:nvPr/>
        </p:nvSpPr>
        <p:spPr>
          <a:xfrm>
            <a:off x="1540933" y="4825179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1" name="&quot;No&quot; Symbol 20"/>
          <p:cNvSpPr/>
          <p:nvPr/>
        </p:nvSpPr>
        <p:spPr>
          <a:xfrm>
            <a:off x="4114126" y="10806743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2" name="&quot;No&quot; Symbol 21"/>
          <p:cNvSpPr/>
          <p:nvPr/>
        </p:nvSpPr>
        <p:spPr>
          <a:xfrm>
            <a:off x="6391586" y="10274881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3" name="&quot;No&quot; Symbol 22"/>
          <p:cNvSpPr/>
          <p:nvPr/>
        </p:nvSpPr>
        <p:spPr>
          <a:xfrm>
            <a:off x="7423850" y="10782917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4" name="&quot;No&quot; Symbol 23"/>
          <p:cNvSpPr/>
          <p:nvPr/>
        </p:nvSpPr>
        <p:spPr>
          <a:xfrm>
            <a:off x="12026695" y="10266272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5" name="&quot;No&quot; Symbol 24"/>
          <p:cNvSpPr/>
          <p:nvPr/>
        </p:nvSpPr>
        <p:spPr>
          <a:xfrm>
            <a:off x="17516629" y="10257663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6" name="&quot;No&quot; Symbol 25"/>
          <p:cNvSpPr/>
          <p:nvPr/>
        </p:nvSpPr>
        <p:spPr>
          <a:xfrm>
            <a:off x="13707123" y="10767700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7" name="&quot;No&quot; Symbol 26"/>
          <p:cNvSpPr/>
          <p:nvPr/>
        </p:nvSpPr>
        <p:spPr>
          <a:xfrm>
            <a:off x="5926666" y="11764631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8" name="&quot;No&quot; Symbol 27"/>
          <p:cNvSpPr/>
          <p:nvPr/>
        </p:nvSpPr>
        <p:spPr>
          <a:xfrm>
            <a:off x="16669962" y="11943664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29" name="&quot;No&quot; Symbol 28"/>
          <p:cNvSpPr/>
          <p:nvPr/>
        </p:nvSpPr>
        <p:spPr>
          <a:xfrm>
            <a:off x="10611588" y="11958460"/>
            <a:ext cx="914400" cy="914400"/>
          </a:xfrm>
          <a:prstGeom prst="noSmoking">
            <a:avLst/>
          </a:prstGeom>
          <a:solidFill>
            <a:srgbClr val="FF0000"/>
          </a:solidFill>
          <a:ln w="12700" cap="flat">
            <a:solidFill>
              <a:srgbClr val="FF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3" name="Heart 2"/>
          <p:cNvSpPr/>
          <p:nvPr/>
        </p:nvSpPr>
        <p:spPr>
          <a:xfrm>
            <a:off x="5653880" y="12546974"/>
            <a:ext cx="914400" cy="914400"/>
          </a:xfrm>
          <a:prstGeom prst="hear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31" name="Heart 30"/>
          <p:cNvSpPr/>
          <p:nvPr/>
        </p:nvSpPr>
        <p:spPr>
          <a:xfrm>
            <a:off x="21103287" y="8155213"/>
            <a:ext cx="914400" cy="914400"/>
          </a:xfrm>
          <a:prstGeom prst="hear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32" name="Heart 31"/>
          <p:cNvSpPr/>
          <p:nvPr/>
        </p:nvSpPr>
        <p:spPr>
          <a:xfrm>
            <a:off x="16565017" y="10835435"/>
            <a:ext cx="914400" cy="914400"/>
          </a:xfrm>
          <a:prstGeom prst="heart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8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DIN Condense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0"/>
                            </p:stCondLst>
                            <p:childTnLst>
                              <p:par>
                                <p:cTn id="30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500"/>
                            </p:stCondLst>
                            <p:childTnLst>
                              <p:par>
                                <p:cTn id="1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000"/>
                            </p:stCondLst>
                            <p:childTnLst>
                              <p:par>
                                <p:cTn id="1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000"/>
                            </p:stCondLst>
                            <p:childTnLst>
                              <p:par>
                                <p:cTn id="1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500"/>
                            </p:stCondLst>
                            <p:childTnLst>
                              <p:par>
                                <p:cTn id="1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3" animBg="1" advAuto="0"/>
      <p:bldP spid="206" grpId="5" animBg="1" advAuto="0"/>
      <p:bldP spid="207" grpId="2" animBg="1" advAuto="0"/>
      <p:bldP spid="208" grpId="4" animBg="1" advAuto="0"/>
      <p:bldP spid="209" grpId="1" animBg="1" advAuto="0"/>
      <p:bldP spid="210" grpId="6" animBg="1" advAuto="0"/>
      <p:bldP spid="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" grpId="0" animBg="1"/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very brief history of metonymy resolution"/>
          <p:cNvSpPr txBox="1">
            <a:spLocks noGrp="1"/>
          </p:cNvSpPr>
          <p:nvPr>
            <p:ph type="body" idx="13"/>
          </p:nvPr>
        </p:nvSpPr>
        <p:spPr>
          <a:xfrm>
            <a:off x="3792661" y="517552"/>
            <a:ext cx="16942515" cy="1178399"/>
          </a:xfrm>
          <a:prstGeom prst="rect">
            <a:avLst/>
          </a:prstGeom>
        </p:spPr>
        <p:txBody>
          <a:bodyPr/>
          <a:lstStyle/>
          <a:p>
            <a:pPr algn="ctr" defTabSz="821531">
              <a:spcBef>
                <a:spcPts val="3900"/>
              </a:spcBef>
              <a:defRPr sz="8400"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dirty="0">
                <a:solidFill>
                  <a:schemeClr val="bg1"/>
                </a:solidFill>
              </a:rPr>
              <a:t>very brief </a:t>
            </a:r>
            <a:r>
              <a:rPr dirty="0"/>
              <a:t>history of metonymy resolution</a:t>
            </a:r>
          </a:p>
        </p:txBody>
      </p:sp>
      <p:sp>
        <p:nvSpPr>
          <p:cNvPr id="213" name="Previously (decision lists, single and multiple classifiers, prop. parsers)…"/>
          <p:cNvSpPr txBox="1">
            <a:spLocks noGrp="1"/>
          </p:cNvSpPr>
          <p:nvPr>
            <p:ph type="body" sz="half" idx="1"/>
          </p:nvPr>
        </p:nvSpPr>
        <p:spPr>
          <a:xfrm>
            <a:off x="618714" y="2029942"/>
            <a:ext cx="12251818" cy="85023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lang="en-GB" dirty="0" err="1" smtClean="0">
                <a:solidFill>
                  <a:schemeClr val="bg1"/>
                </a:solidFill>
              </a:rPr>
              <a:t>Nissim</a:t>
            </a:r>
            <a:r>
              <a:rPr lang="en-GB" dirty="0" smtClean="0">
                <a:solidFill>
                  <a:schemeClr val="bg1"/>
                </a:solidFill>
              </a:rPr>
              <a:t> et al. (2002, 03, 05) SEMEVAL (2007) Shared Task</a:t>
            </a:r>
          </a:p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lang="en-GB" dirty="0" err="1" smtClean="0">
                <a:solidFill>
                  <a:schemeClr val="bg1"/>
                </a:solidFill>
              </a:rPr>
              <a:t>Brun</a:t>
            </a:r>
            <a:r>
              <a:rPr lang="en-GB" dirty="0" smtClean="0">
                <a:solidFill>
                  <a:schemeClr val="bg1"/>
                </a:solidFill>
              </a:rPr>
              <a:t> et al. (2007) 85.1%</a:t>
            </a:r>
          </a:p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dirty="0" smtClean="0">
                <a:solidFill>
                  <a:schemeClr val="bg1"/>
                </a:solidFill>
              </a:rPr>
              <a:t>Farkas </a:t>
            </a:r>
            <a:r>
              <a:rPr dirty="0">
                <a:solidFill>
                  <a:schemeClr val="bg1"/>
                </a:solidFill>
              </a:rPr>
              <a:t>et al</a:t>
            </a:r>
            <a:r>
              <a:rPr dirty="0" smtClean="0">
                <a:solidFill>
                  <a:schemeClr val="bg1"/>
                </a:solidFill>
              </a:rPr>
              <a:t>.</a:t>
            </a:r>
            <a:r>
              <a:rPr lang="en-GB" dirty="0" smtClean="0">
                <a:solidFill>
                  <a:schemeClr val="bg1"/>
                </a:solidFill>
              </a:rPr>
              <a:t> (2007)</a:t>
            </a:r>
            <a:r>
              <a:rPr dirty="0" smtClean="0">
                <a:solidFill>
                  <a:schemeClr val="bg1"/>
                </a:solidFill>
              </a:rPr>
              <a:t> 85.2%</a:t>
            </a:r>
            <a:endParaRPr lang="en-GB" dirty="0" smtClean="0">
              <a:solidFill>
                <a:schemeClr val="bg1"/>
              </a:solidFill>
            </a:endParaRPr>
          </a:p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dirty="0" smtClean="0">
                <a:solidFill>
                  <a:schemeClr val="bg1"/>
                </a:solidFill>
              </a:rPr>
              <a:t>Nastase </a:t>
            </a:r>
            <a:r>
              <a:rPr dirty="0">
                <a:solidFill>
                  <a:schemeClr val="bg1"/>
                </a:solidFill>
              </a:rPr>
              <a:t>et al. (</a:t>
            </a:r>
            <a:r>
              <a:rPr dirty="0" smtClean="0">
                <a:solidFill>
                  <a:schemeClr val="bg1"/>
                </a:solidFill>
              </a:rPr>
              <a:t>2009</a:t>
            </a:r>
            <a:r>
              <a:rPr lang="en-GB" dirty="0" smtClean="0">
                <a:solidFill>
                  <a:schemeClr val="bg1"/>
                </a:solidFill>
              </a:rPr>
              <a:t>, 2012) 86.1%</a:t>
            </a:r>
          </a:p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lang="en-GB" dirty="0" err="1" smtClean="0">
                <a:solidFill>
                  <a:schemeClr val="bg1"/>
                </a:solidFill>
              </a:rPr>
              <a:t>Nastase</a:t>
            </a:r>
            <a:r>
              <a:rPr lang="en-GB" dirty="0" smtClean="0">
                <a:solidFill>
                  <a:schemeClr val="bg1"/>
                </a:solidFill>
              </a:rPr>
              <a:t> et al. (2013)</a:t>
            </a:r>
            <a:r>
              <a:rPr dirty="0" smtClean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accent1"/>
                </a:solidFill>
              </a:rPr>
              <a:t>86.2</a:t>
            </a:r>
            <a:r>
              <a:rPr dirty="0" smtClean="0">
                <a:solidFill>
                  <a:schemeClr val="accent1"/>
                </a:solidFill>
              </a:rPr>
              <a:t>%</a:t>
            </a:r>
            <a:endParaRPr lang="en-GB" dirty="0" smtClean="0">
              <a:solidFill>
                <a:schemeClr val="accent1"/>
              </a:solidFill>
            </a:endParaRPr>
          </a:p>
          <a:p>
            <a:pPr marL="378870" indent="-378870" defTabSz="517564">
              <a:spcBef>
                <a:spcPts val="2400"/>
              </a:spcBef>
              <a:defRPr sz="5796">
                <a:solidFill>
                  <a:srgbClr val="FFFFFF"/>
                </a:solidFill>
              </a:defRPr>
            </a:pPr>
            <a:r>
              <a:rPr lang="en-GB" dirty="0" smtClean="0">
                <a:solidFill>
                  <a:schemeClr val="bg1"/>
                </a:solidFill>
              </a:rPr>
              <a:t>Zhang et al. (2015) 86.5**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14" name="Rectangle"/>
          <p:cNvSpPr/>
          <p:nvPr/>
        </p:nvSpPr>
        <p:spPr>
          <a:xfrm>
            <a:off x="12849443" y="2314037"/>
            <a:ext cx="9953047" cy="1085854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15" name="Custom Databases"/>
          <p:cNvSpPr txBox="1"/>
          <p:nvPr/>
        </p:nvSpPr>
        <p:spPr>
          <a:xfrm>
            <a:off x="13589959" y="10532338"/>
            <a:ext cx="4093439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Custom Databases</a:t>
            </a:r>
          </a:p>
        </p:txBody>
      </p:sp>
      <p:sp>
        <p:nvSpPr>
          <p:cNvPr id="216" name="Handmade Features"/>
          <p:cNvSpPr txBox="1"/>
          <p:nvPr/>
        </p:nvSpPr>
        <p:spPr>
          <a:xfrm>
            <a:off x="18163732" y="10482561"/>
            <a:ext cx="4391991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Handmade Features</a:t>
            </a:r>
          </a:p>
        </p:txBody>
      </p:sp>
      <p:sp>
        <p:nvSpPr>
          <p:cNvPr id="217" name="Proprietary Parser"/>
          <p:cNvSpPr txBox="1"/>
          <p:nvPr/>
        </p:nvSpPr>
        <p:spPr>
          <a:xfrm>
            <a:off x="13209142" y="9051287"/>
            <a:ext cx="3877184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Proprietary Parser</a:t>
            </a:r>
          </a:p>
        </p:txBody>
      </p:sp>
      <p:sp>
        <p:nvSpPr>
          <p:cNvPr id="218" name="Co-occurrence lists"/>
          <p:cNvSpPr txBox="1"/>
          <p:nvPr/>
        </p:nvSpPr>
        <p:spPr>
          <a:xfrm>
            <a:off x="16229629" y="7060322"/>
            <a:ext cx="4142360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Co-occurrence lists</a:t>
            </a:r>
          </a:p>
        </p:txBody>
      </p:sp>
      <p:sp>
        <p:nvSpPr>
          <p:cNvPr id="219" name="Levin’s Verb Classes"/>
          <p:cNvSpPr txBox="1"/>
          <p:nvPr/>
        </p:nvSpPr>
        <p:spPr>
          <a:xfrm>
            <a:off x="17752264" y="9100966"/>
            <a:ext cx="4325697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Levin’s Verb Classes</a:t>
            </a:r>
          </a:p>
        </p:txBody>
      </p:sp>
      <p:sp>
        <p:nvSpPr>
          <p:cNvPr id="220" name="Collocations list"/>
          <p:cNvSpPr txBox="1"/>
          <p:nvPr/>
        </p:nvSpPr>
        <p:spPr>
          <a:xfrm>
            <a:off x="19290804" y="6284408"/>
            <a:ext cx="3460218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Collocations list</a:t>
            </a:r>
          </a:p>
        </p:txBody>
      </p:sp>
      <p:sp>
        <p:nvSpPr>
          <p:cNvPr id="221" name="Trigger Word Lists"/>
          <p:cNvSpPr txBox="1"/>
          <p:nvPr/>
        </p:nvSpPr>
        <p:spPr>
          <a:xfrm>
            <a:off x="18597723" y="9744446"/>
            <a:ext cx="3957194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Trigger Word Lists</a:t>
            </a:r>
          </a:p>
        </p:txBody>
      </p:sp>
      <p:sp>
        <p:nvSpPr>
          <p:cNvPr id="222" name="MASCARA additional data"/>
          <p:cNvSpPr txBox="1"/>
          <p:nvPr/>
        </p:nvSpPr>
        <p:spPr>
          <a:xfrm>
            <a:off x="13153891" y="6337776"/>
            <a:ext cx="5682209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MASCARA additional data</a:t>
            </a:r>
          </a:p>
        </p:txBody>
      </p:sp>
      <p:sp>
        <p:nvSpPr>
          <p:cNvPr id="223" name="Parsing BNC"/>
          <p:cNvSpPr txBox="1"/>
          <p:nvPr/>
        </p:nvSpPr>
        <p:spPr>
          <a:xfrm>
            <a:off x="12909975" y="7694531"/>
            <a:ext cx="2776247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Parsing BNC</a:t>
            </a:r>
          </a:p>
        </p:txBody>
      </p:sp>
      <p:sp>
        <p:nvSpPr>
          <p:cNvPr id="224" name="Parsing Wikipedia"/>
          <p:cNvSpPr txBox="1"/>
          <p:nvPr/>
        </p:nvSpPr>
        <p:spPr>
          <a:xfrm>
            <a:off x="15245160" y="8435057"/>
            <a:ext cx="3938449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Parsing Wikipedia</a:t>
            </a:r>
          </a:p>
        </p:txBody>
      </p:sp>
      <p:sp>
        <p:nvSpPr>
          <p:cNvPr id="225" name="FrameNet"/>
          <p:cNvSpPr txBox="1"/>
          <p:nvPr/>
        </p:nvSpPr>
        <p:spPr>
          <a:xfrm>
            <a:off x="20389531" y="7438561"/>
            <a:ext cx="2236293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FrameNet</a:t>
            </a:r>
          </a:p>
        </p:txBody>
      </p:sp>
      <p:sp>
        <p:nvSpPr>
          <p:cNvPr id="226" name="VerbNet"/>
          <p:cNvSpPr txBox="1"/>
          <p:nvPr/>
        </p:nvSpPr>
        <p:spPr>
          <a:xfrm>
            <a:off x="13960795" y="7042547"/>
            <a:ext cx="1913510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VerbNet</a:t>
            </a:r>
          </a:p>
        </p:txBody>
      </p:sp>
      <p:sp>
        <p:nvSpPr>
          <p:cNvPr id="227" name="Multiple Parsers"/>
          <p:cNvSpPr txBox="1"/>
          <p:nvPr/>
        </p:nvSpPr>
        <p:spPr>
          <a:xfrm>
            <a:off x="16257458" y="7719370"/>
            <a:ext cx="3500451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Multiple Parsers</a:t>
            </a:r>
          </a:p>
        </p:txBody>
      </p:sp>
      <p:sp>
        <p:nvSpPr>
          <p:cNvPr id="228" name="Selectional Preferences"/>
          <p:cNvSpPr txBox="1"/>
          <p:nvPr/>
        </p:nvSpPr>
        <p:spPr>
          <a:xfrm>
            <a:off x="13122015" y="9769846"/>
            <a:ext cx="5029328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Selectional Preferences</a:t>
            </a:r>
          </a:p>
        </p:txBody>
      </p:sp>
      <p:sp>
        <p:nvSpPr>
          <p:cNvPr id="229" name="Global Context"/>
          <p:cNvSpPr txBox="1"/>
          <p:nvPr/>
        </p:nvSpPr>
        <p:spPr>
          <a:xfrm>
            <a:off x="19352984" y="8268390"/>
            <a:ext cx="3335859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Global Context</a:t>
            </a:r>
          </a:p>
        </p:txBody>
      </p:sp>
      <p:sp>
        <p:nvSpPr>
          <p:cNvPr id="231" name="Line"/>
          <p:cNvSpPr/>
          <p:nvPr/>
        </p:nvSpPr>
        <p:spPr>
          <a:xfrm>
            <a:off x="13040914" y="6302358"/>
            <a:ext cx="957010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32" name="Gram. role (obj, subj)"/>
          <p:cNvSpPr txBox="1"/>
          <p:nvPr/>
        </p:nvSpPr>
        <p:spPr>
          <a:xfrm>
            <a:off x="13170305" y="2516411"/>
            <a:ext cx="4549725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dirty="0"/>
              <a:t>Gram. role (obj, subj)</a:t>
            </a:r>
          </a:p>
        </p:txBody>
      </p:sp>
      <p:sp>
        <p:nvSpPr>
          <p:cNvPr id="233" name="Head modifier (dependency)"/>
          <p:cNvSpPr txBox="1"/>
          <p:nvPr/>
        </p:nvSpPr>
        <p:spPr>
          <a:xfrm>
            <a:off x="14710541" y="3193350"/>
            <a:ext cx="6230850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Head modifier (dependency)</a:t>
            </a:r>
          </a:p>
        </p:txBody>
      </p:sp>
      <p:sp>
        <p:nvSpPr>
          <p:cNvPr id="234" name="PMW (singular, plural)"/>
          <p:cNvSpPr txBox="1"/>
          <p:nvPr/>
        </p:nvSpPr>
        <p:spPr>
          <a:xfrm>
            <a:off x="13064006" y="3916353"/>
            <a:ext cx="4762323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PMW (singular, plural)</a:t>
            </a:r>
          </a:p>
        </p:txBody>
      </p:sp>
      <p:sp>
        <p:nvSpPr>
          <p:cNvPr id="235" name="No of words in PMW"/>
          <p:cNvSpPr txBox="1"/>
          <p:nvPr/>
        </p:nvSpPr>
        <p:spPr>
          <a:xfrm>
            <a:off x="18119612" y="3990709"/>
            <a:ext cx="4480231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No of words in PMW</a:t>
            </a:r>
          </a:p>
        </p:txBody>
      </p:sp>
      <p:sp>
        <p:nvSpPr>
          <p:cNvPr id="236" name="Determiner of PMW"/>
          <p:cNvSpPr txBox="1"/>
          <p:nvPr/>
        </p:nvSpPr>
        <p:spPr>
          <a:xfrm>
            <a:off x="18180877" y="2428175"/>
            <a:ext cx="4357701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Determiner of PMW</a:t>
            </a:r>
          </a:p>
        </p:txBody>
      </p:sp>
      <p:sp>
        <p:nvSpPr>
          <p:cNvPr id="237" name="No of gram. roles of PMW"/>
          <p:cNvSpPr txBox="1"/>
          <p:nvPr/>
        </p:nvSpPr>
        <p:spPr>
          <a:xfrm>
            <a:off x="15033097" y="4708822"/>
            <a:ext cx="5585740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No of gram. roles of PMW</a:t>
            </a:r>
          </a:p>
        </p:txBody>
      </p:sp>
      <p:sp>
        <p:nvSpPr>
          <p:cNvPr id="238" name="POS Tags"/>
          <p:cNvSpPr txBox="1"/>
          <p:nvPr/>
        </p:nvSpPr>
        <p:spPr>
          <a:xfrm>
            <a:off x="12909975" y="8383484"/>
            <a:ext cx="2135252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POS Tags</a:t>
            </a:r>
          </a:p>
        </p:txBody>
      </p:sp>
      <p:sp>
        <p:nvSpPr>
          <p:cNvPr id="240" name="Manual annotations: syntactical/grammatical"/>
          <p:cNvSpPr txBox="1"/>
          <p:nvPr/>
        </p:nvSpPr>
        <p:spPr>
          <a:xfrm>
            <a:off x="13065536" y="5348282"/>
            <a:ext cx="9520861" cy="76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Manual annotations: syntactical/grammatical</a:t>
            </a:r>
          </a:p>
        </p:txBody>
      </p:sp>
      <p:sp>
        <p:nvSpPr>
          <p:cNvPr id="31" name="Line"/>
          <p:cNvSpPr/>
          <p:nvPr/>
        </p:nvSpPr>
        <p:spPr>
          <a:xfrm>
            <a:off x="12973312" y="11315137"/>
            <a:ext cx="957010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2" name="Rectangle 1"/>
          <p:cNvSpPr/>
          <p:nvPr/>
        </p:nvSpPr>
        <p:spPr>
          <a:xfrm>
            <a:off x="23154608" y="11247737"/>
            <a:ext cx="84350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3800" dirty="0" smtClean="0">
                <a:solidFill>
                  <a:schemeClr val="accent1"/>
                </a:solidFill>
                <a:latin typeface="+mn-lt"/>
              </a:rPr>
              <a:t>3</a:t>
            </a:r>
            <a:endParaRPr lang="en-GB" sz="13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3162189" y="7553855"/>
            <a:ext cx="84350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3800" dirty="0" smtClean="0">
                <a:solidFill>
                  <a:schemeClr val="accent1"/>
                </a:solidFill>
                <a:latin typeface="+mn-lt"/>
              </a:rPr>
              <a:t>2</a:t>
            </a:r>
            <a:endParaRPr lang="en-GB" sz="13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3183859" y="3506369"/>
            <a:ext cx="84350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13800" dirty="0" smtClean="0">
                <a:solidFill>
                  <a:schemeClr val="accent1"/>
                </a:solidFill>
                <a:latin typeface="+mn-lt"/>
              </a:rPr>
              <a:t>1</a:t>
            </a:r>
            <a:endParaRPr lang="en-GB" sz="138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5" name="Gram. role (obj, subj)"/>
          <p:cNvSpPr txBox="1"/>
          <p:nvPr/>
        </p:nvSpPr>
        <p:spPr>
          <a:xfrm>
            <a:off x="13177294" y="11566466"/>
            <a:ext cx="2731516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Naïve Bayes</a:t>
            </a:r>
            <a:endParaRPr dirty="0"/>
          </a:p>
        </p:txBody>
      </p:sp>
      <p:sp>
        <p:nvSpPr>
          <p:cNvPr id="36" name="Gram. role (obj, subj)"/>
          <p:cNvSpPr txBox="1"/>
          <p:nvPr/>
        </p:nvSpPr>
        <p:spPr>
          <a:xfrm>
            <a:off x="16229629" y="11609483"/>
            <a:ext cx="2875786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ME Classifier</a:t>
            </a:r>
            <a:endParaRPr dirty="0"/>
          </a:p>
        </p:txBody>
      </p:sp>
      <p:sp>
        <p:nvSpPr>
          <p:cNvPr id="37" name="Gram. role (obj, subj)"/>
          <p:cNvSpPr txBox="1"/>
          <p:nvPr/>
        </p:nvSpPr>
        <p:spPr>
          <a:xfrm>
            <a:off x="19461813" y="11574014"/>
            <a:ext cx="2813270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Decision List</a:t>
            </a:r>
            <a:endParaRPr dirty="0"/>
          </a:p>
        </p:txBody>
      </p:sp>
      <p:sp>
        <p:nvSpPr>
          <p:cNvPr id="38" name="Gram. role (obj, subj)"/>
          <p:cNvSpPr txBox="1"/>
          <p:nvPr/>
        </p:nvSpPr>
        <p:spPr>
          <a:xfrm>
            <a:off x="13825885" y="12264733"/>
            <a:ext cx="6924972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Unsupervised Context Similarity</a:t>
            </a:r>
            <a:endParaRPr dirty="0"/>
          </a:p>
        </p:txBody>
      </p:sp>
      <p:sp>
        <p:nvSpPr>
          <p:cNvPr id="40" name="Gram. role (obj, subj)"/>
          <p:cNvSpPr txBox="1"/>
          <p:nvPr/>
        </p:nvSpPr>
        <p:spPr>
          <a:xfrm>
            <a:off x="20974551" y="12272354"/>
            <a:ext cx="1120499" cy="698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smtClean="0"/>
              <a:t>SVM</a:t>
            </a:r>
            <a:endParaRPr dirty="0"/>
          </a:p>
        </p:txBody>
      </p:sp>
      <p:sp>
        <p:nvSpPr>
          <p:cNvPr id="41" name="Previously (decision lists, single and multiple classifiers, prop. parsers)…"/>
          <p:cNvSpPr txBox="1">
            <a:spLocks/>
          </p:cNvSpPr>
          <p:nvPr/>
        </p:nvSpPr>
        <p:spPr>
          <a:xfrm>
            <a:off x="618714" y="12984306"/>
            <a:ext cx="12958738" cy="1173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601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1045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90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4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79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/>
              </a:buClr>
              <a:buSzPct val="104999"/>
              <a:buFont typeface="Avenir Next"/>
              <a:buChar char="▸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823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268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712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157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marL="0" indent="0" defTabSz="517564" hangingPunct="1">
              <a:spcBef>
                <a:spcPts val="2400"/>
              </a:spcBef>
              <a:buNone/>
              <a:defRPr sz="5796">
                <a:solidFill>
                  <a:srgbClr val="FFFFFF"/>
                </a:solidFill>
              </a:defRPr>
            </a:pPr>
            <a:r>
              <a:rPr lang="nb-NO" sz="3200" dirty="0" smtClean="0">
                <a:solidFill>
                  <a:schemeClr val="bg1"/>
                </a:solidFill>
              </a:rPr>
              <a:t>** not peer </a:t>
            </a:r>
            <a:r>
              <a:rPr lang="nb-NO" sz="3200" dirty="0" err="1" smtClean="0">
                <a:solidFill>
                  <a:schemeClr val="bg1"/>
                </a:solidFill>
              </a:rPr>
              <a:t>reviewed</a:t>
            </a:r>
            <a:r>
              <a:rPr lang="nb-NO" sz="3200" dirty="0" smtClean="0">
                <a:solidFill>
                  <a:schemeClr val="bg1"/>
                </a:solidFill>
              </a:rPr>
              <a:t>, </a:t>
            </a:r>
            <a:r>
              <a:rPr lang="nb-NO" sz="3200" dirty="0" err="1" smtClean="0">
                <a:solidFill>
                  <a:schemeClr val="bg1"/>
                </a:solidFill>
              </a:rPr>
              <a:t>only</a:t>
            </a:r>
            <a:r>
              <a:rPr lang="nb-NO" sz="3200" dirty="0" smtClean="0">
                <a:solidFill>
                  <a:schemeClr val="bg1"/>
                </a:solidFill>
              </a:rPr>
              <a:t> in </a:t>
            </a:r>
            <a:r>
              <a:rPr lang="nb-NO" sz="3200" dirty="0" err="1" smtClean="0">
                <a:solidFill>
                  <a:schemeClr val="bg1"/>
                </a:solidFill>
              </a:rPr>
              <a:t>preprint</a:t>
            </a:r>
            <a:endParaRPr lang="nb-NO" sz="3200" dirty="0">
              <a:solidFill>
                <a:schemeClr val="bg1"/>
              </a:solidFill>
            </a:endParaRPr>
          </a:p>
        </p:txBody>
      </p:sp>
      <p:sp>
        <p:nvSpPr>
          <p:cNvPr id="43" name="very brief history of metonymy resolution"/>
          <p:cNvSpPr txBox="1">
            <a:spLocks/>
          </p:cNvSpPr>
          <p:nvPr/>
        </p:nvSpPr>
        <p:spPr>
          <a:xfrm>
            <a:off x="317131" y="10025467"/>
            <a:ext cx="12344229" cy="3081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b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marL="0" marR="0" indent="0" algn="l" defTabSz="642937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all" spc="16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1045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90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4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79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823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268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712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157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ctr" defTabSz="821531" hangingPunct="1">
              <a:spcBef>
                <a:spcPts val="3900"/>
              </a:spcBef>
              <a:defRPr sz="8400"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lang="en-US" sz="9600" spc="0" dirty="0" smtClean="0">
                <a:solidFill>
                  <a:srgbClr val="F04D47"/>
                </a:solidFill>
                <a:latin typeface="+mn-lt"/>
                <a:ea typeface="+mn-ea"/>
                <a:cs typeface="+mn-cs"/>
                <a:sym typeface="DIN Condensed"/>
              </a:rPr>
              <a:t>task dependent and/or</a:t>
            </a:r>
          </a:p>
          <a:p>
            <a:pPr algn="ctr" defTabSz="821531" hangingPunct="1">
              <a:spcBef>
                <a:spcPts val="3900"/>
              </a:spcBef>
              <a:defRPr sz="8400"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lang="en-US" sz="9600" spc="0" dirty="0" smtClean="0">
                <a:solidFill>
                  <a:srgbClr val="F04D47"/>
                </a:solidFill>
                <a:latin typeface="+mn-lt"/>
                <a:ea typeface="+mn-ea"/>
                <a:cs typeface="+mn-cs"/>
                <a:sym typeface="DIN Condensed"/>
              </a:rPr>
              <a:t>Heavy Feature engineering</a:t>
            </a:r>
            <a:endParaRPr lang="en-US" sz="9600" spc="0" dirty="0">
              <a:solidFill>
                <a:schemeClr val="accent1"/>
              </a:solidFill>
              <a:latin typeface="+mn-lt"/>
              <a:ea typeface="+mn-ea"/>
              <a:cs typeface="+mn-cs"/>
              <a:sym typeface="DIN Condensed"/>
            </a:endParaRPr>
          </a:p>
        </p:txBody>
      </p:sp>
      <p:sp>
        <p:nvSpPr>
          <p:cNvPr id="44" name="very brief history of metonymy resolution"/>
          <p:cNvSpPr txBox="1">
            <a:spLocks/>
          </p:cNvSpPr>
          <p:nvPr/>
        </p:nvSpPr>
        <p:spPr>
          <a:xfrm>
            <a:off x="12950817" y="6835029"/>
            <a:ext cx="9783285" cy="4480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anchor="b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>
            <a:lvl1pPr marL="0" marR="0" indent="0" algn="l" defTabSz="642937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u="none" strike="noStrike" cap="all" spc="160" baseline="0">
                <a:ln>
                  <a:noFill/>
                </a:ln>
                <a:solidFill>
                  <a:srgbClr val="838787"/>
                </a:solidFill>
                <a:uFillTx/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1045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1490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1934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2379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  <a:lvl6pPr marL="2823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6pPr>
            <a:lvl7pPr marL="3268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7pPr>
            <a:lvl8pPr marL="37128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8pPr>
            <a:lvl9pPr marL="4157382" marR="0" indent="-601382" algn="l" defTabSz="821531" latinLnBrk="0">
              <a:lnSpc>
                <a:spcPct val="100000"/>
              </a:lnSpc>
              <a:spcBef>
                <a:spcPts val="3900"/>
              </a:spcBef>
              <a:spcAft>
                <a:spcPts val="0"/>
              </a:spcAft>
              <a:buClr>
                <a:schemeClr val="accent1">
                  <a:satOff val="-4060"/>
                </a:schemeClr>
              </a:buClr>
              <a:buSzPct val="104999"/>
              <a:buFont typeface="Avenir Next"/>
              <a:buChar char="‣"/>
              <a:tabLst/>
              <a:defRPr sz="4600" b="0" i="0" u="none" strike="noStrike" cap="none" spc="0" baseline="0">
                <a:ln>
                  <a:noFill/>
                </a:ln>
                <a:solidFill>
                  <a:srgbClr val="838787"/>
                </a:solidFill>
                <a:uFillTx/>
                <a:latin typeface="Avenir Next Medium"/>
                <a:ea typeface="Avenir Next Medium"/>
                <a:cs typeface="Avenir Next Medium"/>
                <a:sym typeface="Avenir Next Medium"/>
              </a:defRPr>
            </a:lvl9pPr>
          </a:lstStyle>
          <a:p>
            <a:pPr algn="ctr" defTabSz="821531" hangingPunct="1">
              <a:spcBef>
                <a:spcPts val="3900"/>
              </a:spcBef>
              <a:defRPr sz="8400" spc="0">
                <a:solidFill>
                  <a:schemeClr val="accent1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rPr lang="en-US" sz="11500" spc="0" dirty="0" smtClean="0">
                <a:solidFill>
                  <a:srgbClr val="F04D47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  <a:sym typeface="DIN Condensed"/>
              </a:rPr>
              <a:t>EXPENSIVE, TIME CONSUMING AND REQUIRES </a:t>
            </a:r>
            <a:r>
              <a:rPr lang="en-US" sz="11500" spc="0" dirty="0" err="1" smtClean="0">
                <a:solidFill>
                  <a:srgbClr val="F04D47"/>
                </a:solidFill>
                <a:effectLst>
                  <a:outerShdw blurRad="50800" dist="76200" dir="13500000" algn="br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  <a:sym typeface="DIN Condensed"/>
              </a:rPr>
              <a:t>EXPERtISE</a:t>
            </a:r>
            <a:endParaRPr lang="en-US" sz="11500" spc="0" dirty="0">
              <a:solidFill>
                <a:schemeClr val="accent1"/>
              </a:solidFill>
              <a:effectLst>
                <a:outerShdw blurRad="50800" dist="76200" dir="13500000" algn="br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  <a:sym typeface="DIN Condensed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99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99"/>
                            </p:stCondLst>
                            <p:childTnLst>
                              <p:par>
                                <p:cTn id="24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99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98"/>
                            </p:stCondLst>
                            <p:childTnLst>
                              <p:par>
                                <p:cTn id="28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99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97"/>
                            </p:stCondLst>
                            <p:childTnLst>
                              <p:par>
                                <p:cTn id="32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99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96"/>
                            </p:stCondLst>
                            <p:childTnLst>
                              <p:par>
                                <p:cTn id="36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99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95"/>
                            </p:stCondLst>
                            <p:childTnLst>
                              <p:par>
                                <p:cTn id="40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99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694"/>
                            </p:stCondLst>
                            <p:childTnLst>
                              <p:par>
                                <p:cTn id="44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99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99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99"/>
                            </p:stCondLst>
                            <p:childTnLst>
                              <p:par>
                                <p:cTn id="57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99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98"/>
                            </p:stCondLst>
                            <p:childTnLst>
                              <p:par>
                                <p:cTn id="61" presetID="9" presetClass="entr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99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97"/>
                            </p:stCondLst>
                            <p:childTnLst>
                              <p:par>
                                <p:cTn id="65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199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96"/>
                            </p:stCondLst>
                            <p:childTnLst>
                              <p:par>
                                <p:cTn id="69" presetID="9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99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95"/>
                            </p:stCondLst>
                            <p:childTnLst>
                              <p:par>
                                <p:cTn id="73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199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94"/>
                            </p:stCondLst>
                            <p:childTnLst>
                              <p:par>
                                <p:cTn id="77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199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893"/>
                            </p:stCondLst>
                            <p:childTnLst>
                              <p:par>
                                <p:cTn id="81" presetID="9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199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92"/>
                            </p:stCondLst>
                            <p:childTnLst>
                              <p:par>
                                <p:cTn id="85" presetID="9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199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91"/>
                            </p:stCondLst>
                            <p:childTnLst>
                              <p:par>
                                <p:cTn id="89" presetID="9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199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490"/>
                            </p:stCondLst>
                            <p:childTnLst>
                              <p:par>
                                <p:cTn id="93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99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689"/>
                            </p:stCondLst>
                            <p:childTnLst>
                              <p:par>
                                <p:cTn id="97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199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888"/>
                            </p:stCondLst>
                            <p:childTnLst>
                              <p:par>
                                <p:cTn id="101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199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87"/>
                            </p:stCondLst>
                            <p:childTnLst>
                              <p:par>
                                <p:cTn id="105" presetID="9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199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286"/>
                            </p:stCondLst>
                            <p:childTnLst>
                              <p:par>
                                <p:cTn id="109" presetID="9" presetClass="entr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199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485"/>
                            </p:stCondLst>
                            <p:childTnLst>
                              <p:par>
                                <p:cTn id="113" presetID="9" presetClass="entr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199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500"/>
                            </p:stCondLst>
                            <p:childTnLst>
                              <p:par>
                                <p:cTn id="122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199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99"/>
                            </p:stCondLst>
                            <p:childTnLst>
                              <p:par>
                                <p:cTn id="126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199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898"/>
                            </p:stCondLst>
                            <p:childTnLst>
                              <p:par>
                                <p:cTn id="130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1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199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97"/>
                            </p:stCondLst>
                            <p:childTnLst>
                              <p:par>
                                <p:cTn id="134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199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296"/>
                            </p:stCondLst>
                            <p:childTnLst>
                              <p:par>
                                <p:cTn id="13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199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0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4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3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uiExpand="1" build="p"/>
      <p:bldP spid="214" grpId="0" animBg="1"/>
      <p:bldP spid="215" grpId="8" animBg="1" advAuto="0"/>
      <p:bldP spid="216" grpId="11" animBg="1" advAuto="0"/>
      <p:bldP spid="217" grpId="19" animBg="1" advAuto="0"/>
      <p:bldP spid="218" grpId="15" animBg="1" advAuto="0"/>
      <p:bldP spid="219" grpId="20" animBg="1" advAuto="0"/>
      <p:bldP spid="220" grpId="10" animBg="1" advAuto="0"/>
      <p:bldP spid="221" grpId="22" animBg="1" advAuto="0"/>
      <p:bldP spid="222" grpId="9" animBg="1" advAuto="0"/>
      <p:bldP spid="223" grpId="16" animBg="1" advAuto="0"/>
      <p:bldP spid="224" grpId="13" animBg="1" advAuto="0"/>
      <p:bldP spid="225" grpId="17" animBg="1" advAuto="0"/>
      <p:bldP spid="226" grpId="21" animBg="1" advAuto="0"/>
      <p:bldP spid="227" grpId="12" animBg="1" advAuto="0"/>
      <p:bldP spid="228" grpId="14" animBg="1" advAuto="0"/>
      <p:bldP spid="229" grpId="18" animBg="1" advAuto="0"/>
      <p:bldP spid="232" grpId="2" animBg="1" advAuto="0"/>
      <p:bldP spid="233" grpId="6" animBg="1" advAuto="0"/>
      <p:bldP spid="234" grpId="7" animBg="1" advAuto="0"/>
      <p:bldP spid="235" grpId="1" animBg="1" advAuto="0"/>
      <p:bldP spid="236" grpId="3" animBg="1" advAuto="0"/>
      <p:bldP spid="237" grpId="4" animBg="1" advAuto="0"/>
      <p:bldP spid="238" grpId="23" animBg="1" advAuto="0"/>
      <p:bldP spid="240" grpId="5" animBg="1" advAuto="0"/>
      <p:bldP spid="2" grpId="0"/>
      <p:bldP spid="33" grpId="0"/>
      <p:bldP spid="34" grpId="0"/>
      <p:bldP spid="35" grpId="0" animBg="1" advAuto="0"/>
      <p:bldP spid="36" grpId="0" animBg="1" advAuto="0"/>
      <p:bldP spid="37" grpId="0" animBg="1" advAuto="0"/>
      <p:bldP spid="38" grpId="0" animBg="1" advAuto="0"/>
      <p:bldP spid="40" grpId="0" animBg="1" advAuto="0"/>
      <p:bldP spid="41" grpId="0" animBg="1"/>
      <p:bldP spid="43" grpId="1" animBg="1"/>
      <p:bldP spid="4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"/>
          <p:cNvGrpSpPr/>
          <p:nvPr/>
        </p:nvGrpSpPr>
        <p:grpSpPr>
          <a:xfrm>
            <a:off x="534781" y="3545794"/>
            <a:ext cx="23314438" cy="2808905"/>
            <a:chOff x="0" y="0"/>
            <a:chExt cx="23314436" cy="2808904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0" name="who cares? - the problem + brief HISTORY"/>
            <p:cNvSpPr txBox="1"/>
            <p:nvPr/>
          </p:nvSpPr>
          <p:spPr>
            <a:xfrm>
              <a:off x="4757892" y="838275"/>
              <a:ext cx="13798647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dirty="0" smtClean="0"/>
                <a:t>the </a:t>
              </a:r>
              <a:r>
                <a:rPr dirty="0"/>
                <a:t>problem + brief HISTORY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534782" y="10133703"/>
            <a:ext cx="23314437" cy="2808906"/>
            <a:chOff x="0" y="0"/>
            <a:chExt cx="23314436" cy="2808904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3" name="NOW WHAT? - ERRORS + REPLICATION + SUMMARY"/>
            <p:cNvSpPr txBox="1"/>
            <p:nvPr/>
          </p:nvSpPr>
          <p:spPr>
            <a:xfrm>
              <a:off x="6743007" y="958476"/>
              <a:ext cx="9664504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GB" dirty="0" smtClean="0"/>
                <a:t>RESULTS</a:t>
              </a:r>
              <a:r>
                <a:rPr dirty="0" smtClean="0"/>
                <a:t> </a:t>
              </a:r>
              <a:r>
                <a:rPr dirty="0"/>
                <a:t>+ SUMMARY</a:t>
              </a:r>
            </a:p>
          </p:txBody>
        </p:sp>
      </p:grpSp>
      <p:sp>
        <p:nvSpPr>
          <p:cNvPr id="13" name="Rectangle"/>
          <p:cNvSpPr/>
          <p:nvPr/>
        </p:nvSpPr>
        <p:spPr>
          <a:xfrm>
            <a:off x="534781" y="6839749"/>
            <a:ext cx="7017485" cy="2808905"/>
          </a:xfrm>
          <a:prstGeom prst="rect">
            <a:avLst/>
          </a:prstGeom>
          <a:solidFill>
            <a:srgbClr val="FFFFFF"/>
          </a:solidFill>
          <a:ln w="76200" cap="flat">
            <a:solidFill>
              <a:srgbClr val="FF0000"/>
            </a:solidFill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" name="who cares? - the problem + brief HISTORY"/>
          <p:cNvSpPr txBox="1"/>
          <p:nvPr/>
        </p:nvSpPr>
        <p:spPr>
          <a:xfrm>
            <a:off x="809257" y="7329517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>
                <a:solidFill>
                  <a:schemeClr val="accent1"/>
                </a:solidFill>
              </a:rPr>
              <a:t>PREWIN</a:t>
            </a:r>
          </a:p>
          <a:p>
            <a:pPr algn="ctr"/>
            <a:r>
              <a:rPr lang="en-GB" sz="8000" dirty="0">
                <a:solidFill>
                  <a:schemeClr val="accent1"/>
                </a:solidFill>
              </a:rPr>
              <a:t>FEATURE SELECTION</a:t>
            </a:r>
          </a:p>
        </p:txBody>
      </p:sp>
      <p:sp>
        <p:nvSpPr>
          <p:cNvPr id="15" name="Rectangle"/>
          <p:cNvSpPr/>
          <p:nvPr/>
        </p:nvSpPr>
        <p:spPr>
          <a:xfrm>
            <a:off x="8680440" y="6837630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" name="who cares? - the problem + brief HISTORY"/>
          <p:cNvSpPr txBox="1"/>
          <p:nvPr/>
        </p:nvSpPr>
        <p:spPr>
          <a:xfrm>
            <a:off x="8992326" y="7358176"/>
            <a:ext cx="6468532" cy="21140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MODEL</a:t>
            </a:r>
          </a:p>
          <a:p>
            <a:pPr algn="ctr"/>
            <a:r>
              <a:rPr lang="en-GB" sz="8000" dirty="0" smtClean="0"/>
              <a:t>MINIMALIST NN</a:t>
            </a:r>
            <a:endParaRPr sz="8000" dirty="0"/>
          </a:p>
        </p:txBody>
      </p:sp>
      <p:sp>
        <p:nvSpPr>
          <p:cNvPr id="17" name="Rectangle"/>
          <p:cNvSpPr/>
          <p:nvPr/>
        </p:nvSpPr>
        <p:spPr>
          <a:xfrm>
            <a:off x="16826099" y="6839749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8" name="who cares? - the problem + brief HISTORY"/>
          <p:cNvSpPr txBox="1"/>
          <p:nvPr/>
        </p:nvSpPr>
        <p:spPr>
          <a:xfrm>
            <a:off x="17137985" y="7329517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RELOCAR </a:t>
            </a:r>
          </a:p>
          <a:p>
            <a:pPr algn="ctr"/>
            <a:r>
              <a:rPr lang="en-GB" sz="8000" dirty="0" smtClean="0"/>
              <a:t>NEW DATASET</a:t>
            </a:r>
            <a:endParaRPr sz="8000" dirty="0"/>
          </a:p>
        </p:txBody>
      </p:sp>
      <p:sp>
        <p:nvSpPr>
          <p:cNvPr id="20" name="today’s FLOW"/>
          <p:cNvSpPr txBox="1">
            <a:spLocks/>
          </p:cNvSpPr>
          <p:nvPr/>
        </p:nvSpPr>
        <p:spPr>
          <a:xfrm>
            <a:off x="3764605" y="560983"/>
            <a:ext cx="16854785" cy="298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0" marR="0" indent="0" algn="ctr" defTabSz="77223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372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GB" smtClean="0"/>
              <a:t>THE ROAD MAP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1.png" descr="s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710" y="4130734"/>
            <a:ext cx="24429661" cy="5786209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what is PREWIN?"/>
          <p:cNvSpPr txBox="1">
            <a:spLocks noGrp="1"/>
          </p:cNvSpPr>
          <p:nvPr>
            <p:ph type="title" idx="4294967295"/>
          </p:nvPr>
        </p:nvSpPr>
        <p:spPr>
          <a:xfrm>
            <a:off x="534663" y="730992"/>
            <a:ext cx="15726830" cy="6212966"/>
          </a:xfrm>
          <a:prstGeom prst="rect">
            <a:avLst/>
          </a:prstGeom>
        </p:spPr>
        <p:txBody>
          <a:bodyPr>
            <a:normAutofit/>
          </a:bodyPr>
          <a:lstStyle>
            <a:lvl1pPr defTabSz="542210">
              <a:spcBef>
                <a:spcPts val="0"/>
              </a:spcBef>
              <a:defRPr sz="15708"/>
            </a:lvl1pPr>
          </a:lstStyle>
          <a:p>
            <a:r>
              <a:rPr sz="18800" dirty="0" smtClean="0"/>
              <a:t>what is PREWIN</a:t>
            </a:r>
            <a:r>
              <a:rPr sz="18800" dirty="0"/>
              <a:t>?</a:t>
            </a:r>
          </a:p>
        </p:txBody>
      </p:sp>
      <p:sp>
        <p:nvSpPr>
          <p:cNvPr id="260" name="immediate 5"/>
          <p:cNvSpPr txBox="1">
            <a:spLocks noGrp="1"/>
          </p:cNvSpPr>
          <p:nvPr>
            <p:ph type="body" sz="quarter" idx="4294967295"/>
          </p:nvPr>
        </p:nvSpPr>
        <p:spPr>
          <a:xfrm>
            <a:off x="5966255" y="10901354"/>
            <a:ext cx="12892570" cy="2184407"/>
          </a:xfrm>
          <a:prstGeom prst="rect">
            <a:avLst/>
          </a:prstGeom>
        </p:spPr>
        <p:txBody>
          <a:bodyPr anchor="ctr">
            <a:normAutofit fontScale="92500"/>
          </a:bodyPr>
          <a:lstStyle>
            <a:lvl1pPr marL="0" indent="0" algn="ctr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sz="7400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</a:rPr>
              <a:t>BASELINE 5, 10, 50 </a:t>
            </a:r>
            <a:r>
              <a:rPr lang="en-GB" dirty="0" err="1" smtClean="0">
                <a:solidFill>
                  <a:schemeClr val="bg1"/>
                </a:solidFill>
              </a:rPr>
              <a:t>windOW</a:t>
            </a:r>
            <a:endParaRPr lang="en-GB" dirty="0" smtClean="0">
              <a:solidFill>
                <a:schemeClr val="bg1"/>
              </a:solidFill>
            </a:endParaRPr>
          </a:p>
          <a:p>
            <a:r>
              <a:rPr lang="en-GB" sz="4800" dirty="0" err="1" smtClean="0">
                <a:solidFill>
                  <a:schemeClr val="bg1"/>
                </a:solidFill>
              </a:rPr>
              <a:t>Collobert</a:t>
            </a:r>
            <a:r>
              <a:rPr lang="en-GB" sz="4800" dirty="0" smtClean="0">
                <a:solidFill>
                  <a:schemeClr val="bg1"/>
                </a:solidFill>
              </a:rPr>
              <a:t> et al. (2011),</a:t>
            </a:r>
            <a:r>
              <a:rPr lang="en-GB" sz="5800" dirty="0" smtClean="0">
                <a:solidFill>
                  <a:schemeClr val="bg1"/>
                </a:solidFill>
              </a:rPr>
              <a:t> </a:t>
            </a:r>
            <a:r>
              <a:rPr lang="en-GB" sz="4800" dirty="0" err="1" smtClean="0">
                <a:solidFill>
                  <a:schemeClr val="bg1"/>
                </a:solidFill>
              </a:rPr>
              <a:t>Mikolov</a:t>
            </a:r>
            <a:r>
              <a:rPr lang="en-GB" sz="4800" dirty="0" smtClean="0">
                <a:solidFill>
                  <a:schemeClr val="bg1"/>
                </a:solidFill>
              </a:rPr>
              <a:t> et al. (2014)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276" name="immediate 10"/>
          <p:cNvSpPr txBox="1"/>
          <p:nvPr/>
        </p:nvSpPr>
        <p:spPr>
          <a:xfrm>
            <a:off x="336954" y="7886071"/>
            <a:ext cx="6882953" cy="144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>
              <a:lnSpc>
                <a:spcPct val="80000"/>
              </a:lnSpc>
              <a:spcBef>
                <a:spcPts val="3200"/>
              </a:spcBef>
              <a:defRPr sz="7400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endParaRPr dirty="0">
              <a:solidFill>
                <a:schemeClr val="bg1"/>
              </a:solidFill>
            </a:endParaRPr>
          </a:p>
        </p:txBody>
      </p:sp>
      <p:sp>
        <p:nvSpPr>
          <p:cNvPr id="277" name="paragraph"/>
          <p:cNvSpPr txBox="1"/>
          <p:nvPr/>
        </p:nvSpPr>
        <p:spPr>
          <a:xfrm>
            <a:off x="336954" y="10503462"/>
            <a:ext cx="6882953" cy="14443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algn="ctr">
              <a:lnSpc>
                <a:spcPct val="80000"/>
              </a:lnSpc>
              <a:spcBef>
                <a:spcPts val="3200"/>
              </a:spcBef>
              <a:defRPr sz="7400" cap="all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1" animBg="1" advAuto="0"/>
      <p:bldP spid="260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roup"/>
          <p:cNvGrpSpPr/>
          <p:nvPr/>
        </p:nvGrpSpPr>
        <p:grpSpPr>
          <a:xfrm>
            <a:off x="534781" y="3545794"/>
            <a:ext cx="23314438" cy="2808905"/>
            <a:chOff x="0" y="0"/>
            <a:chExt cx="23314436" cy="2808904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0" name="who cares? - the problem + brief HISTORY"/>
            <p:cNvSpPr txBox="1"/>
            <p:nvPr/>
          </p:nvSpPr>
          <p:spPr>
            <a:xfrm>
              <a:off x="4757892" y="798748"/>
              <a:ext cx="13798647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smtClean="0"/>
                <a:t>the </a:t>
              </a:r>
              <a:r>
                <a:t>problem + brief HISTORY</a:t>
              </a:r>
            </a:p>
          </p:txBody>
        </p:sp>
      </p:grpSp>
      <p:grpSp>
        <p:nvGrpSpPr>
          <p:cNvPr id="254" name="Group"/>
          <p:cNvGrpSpPr/>
          <p:nvPr/>
        </p:nvGrpSpPr>
        <p:grpSpPr>
          <a:xfrm>
            <a:off x="534782" y="10133703"/>
            <a:ext cx="23314437" cy="2808906"/>
            <a:chOff x="0" y="0"/>
            <a:chExt cx="23314436" cy="2808904"/>
          </a:xfrm>
        </p:grpSpPr>
        <p:sp>
          <p:nvSpPr>
            <p:cNvPr id="252" name="Rectangle"/>
            <p:cNvSpPr/>
            <p:nvPr/>
          </p:nvSpPr>
          <p:spPr>
            <a:xfrm>
              <a:off x="0" y="0"/>
              <a:ext cx="23314436" cy="2808904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sz="3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pPr>
              <a:endParaRPr/>
            </a:p>
          </p:txBody>
        </p:sp>
        <p:sp>
          <p:nvSpPr>
            <p:cNvPr id="253" name="NOW WHAT? - ERRORS + REPLICATION + SUMMARY"/>
            <p:cNvSpPr txBox="1"/>
            <p:nvPr/>
          </p:nvSpPr>
          <p:spPr>
            <a:xfrm>
              <a:off x="6686251" y="884338"/>
              <a:ext cx="9922587" cy="14738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sz="10800" cap="all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DIN Condensed"/>
                </a:defRPr>
              </a:lvl1pPr>
            </a:lstStyle>
            <a:p>
              <a:r>
                <a:rPr lang="en-GB" smtClean="0"/>
                <a:t>RESULTS </a:t>
              </a:r>
              <a:r>
                <a:rPr dirty="0" smtClean="0"/>
                <a:t>+ </a:t>
              </a:r>
              <a:r>
                <a:rPr dirty="0"/>
                <a:t>SUMMARY</a:t>
              </a:r>
            </a:p>
          </p:txBody>
        </p:sp>
      </p:grpSp>
      <p:sp>
        <p:nvSpPr>
          <p:cNvPr id="13" name="Rectangle"/>
          <p:cNvSpPr/>
          <p:nvPr/>
        </p:nvSpPr>
        <p:spPr>
          <a:xfrm>
            <a:off x="534781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4" name="who cares? - the problem + brief HISTORY"/>
          <p:cNvSpPr txBox="1"/>
          <p:nvPr/>
        </p:nvSpPr>
        <p:spPr>
          <a:xfrm>
            <a:off x="809257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/>
              <a:t>PREWIN</a:t>
            </a:r>
          </a:p>
          <a:p>
            <a:pPr algn="ctr"/>
            <a:r>
              <a:rPr lang="en-GB" sz="8000" dirty="0"/>
              <a:t>FEATURE SELECTION</a:t>
            </a:r>
          </a:p>
        </p:txBody>
      </p:sp>
      <p:sp>
        <p:nvSpPr>
          <p:cNvPr id="15" name="Rectangle"/>
          <p:cNvSpPr/>
          <p:nvPr/>
        </p:nvSpPr>
        <p:spPr>
          <a:xfrm>
            <a:off x="8683257" y="6839748"/>
            <a:ext cx="7017485" cy="2808905"/>
          </a:xfrm>
          <a:prstGeom prst="rect">
            <a:avLst/>
          </a:prstGeom>
          <a:solidFill>
            <a:srgbClr val="FFFFFF"/>
          </a:solidFill>
          <a:ln w="76200" cap="flat">
            <a:solidFill>
              <a:srgbClr val="FF0000"/>
            </a:solidFill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6" name="who cares? - the problem + brief HISTORY"/>
          <p:cNvSpPr txBox="1"/>
          <p:nvPr/>
        </p:nvSpPr>
        <p:spPr>
          <a:xfrm>
            <a:off x="8995143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>
                <a:solidFill>
                  <a:schemeClr val="accent1"/>
                </a:solidFill>
              </a:rPr>
              <a:t>MODEL</a:t>
            </a:r>
          </a:p>
          <a:p>
            <a:pPr algn="ctr"/>
            <a:r>
              <a:rPr lang="en-GB" sz="8000" dirty="0" smtClean="0">
                <a:solidFill>
                  <a:schemeClr val="accent1"/>
                </a:solidFill>
              </a:rPr>
              <a:t>MINIMALIST NN</a:t>
            </a:r>
            <a:endParaRPr sz="8000" dirty="0">
              <a:solidFill>
                <a:schemeClr val="accent1"/>
              </a:solidFill>
            </a:endParaRPr>
          </a:p>
        </p:txBody>
      </p:sp>
      <p:sp>
        <p:nvSpPr>
          <p:cNvPr id="17" name="Rectangle"/>
          <p:cNvSpPr/>
          <p:nvPr/>
        </p:nvSpPr>
        <p:spPr>
          <a:xfrm>
            <a:off x="16831734" y="6839748"/>
            <a:ext cx="7017485" cy="2808905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71437" tIns="71437" rIns="71437" bIns="71437" numCol="1" anchor="ctr">
            <a:no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3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8" name="who cares? - the problem + brief HISTORY"/>
          <p:cNvSpPr txBox="1"/>
          <p:nvPr/>
        </p:nvSpPr>
        <p:spPr>
          <a:xfrm>
            <a:off x="17143620" y="7329516"/>
            <a:ext cx="6468532" cy="21755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71437" tIns="71437" rIns="71437" bIns="71437" numCol="1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0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 algn="ctr"/>
            <a:r>
              <a:rPr lang="en-GB" sz="8000" dirty="0" smtClean="0"/>
              <a:t>RELOCAR </a:t>
            </a:r>
          </a:p>
          <a:p>
            <a:pPr algn="ctr"/>
            <a:r>
              <a:rPr lang="en-GB" sz="8000" dirty="0" smtClean="0"/>
              <a:t>NEW DATASET</a:t>
            </a:r>
            <a:endParaRPr sz="8000" dirty="0"/>
          </a:p>
        </p:txBody>
      </p:sp>
      <p:sp>
        <p:nvSpPr>
          <p:cNvPr id="19" name="today’s FLOW"/>
          <p:cNvSpPr txBox="1">
            <a:spLocks/>
          </p:cNvSpPr>
          <p:nvPr/>
        </p:nvSpPr>
        <p:spPr>
          <a:xfrm>
            <a:off x="3764605" y="560983"/>
            <a:ext cx="16854785" cy="2984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>
            <a:lvl1pPr marL="0" marR="0" indent="0" algn="ctr" defTabSz="772239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2372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1pPr>
            <a:lvl2pPr marL="0" marR="0" indent="228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2pPr>
            <a:lvl3pPr marL="0" marR="0" indent="457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3pPr>
            <a:lvl4pPr marL="0" marR="0" indent="685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4pPr>
            <a:lvl5pPr marL="0" marR="0" indent="9144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5pPr>
            <a:lvl6pPr marL="0" marR="0" indent="11430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6pPr>
            <a:lvl7pPr marL="0" marR="0" indent="13716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7pPr>
            <a:lvl8pPr marL="0" marR="0" indent="16002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8pPr>
            <a:lvl9pPr marL="0" marR="0" indent="1828800" algn="l" defTabSz="821531" rtl="0" latinLnBrk="0">
              <a:lnSpc>
                <a:spcPct val="80000"/>
              </a:lnSpc>
              <a:spcBef>
                <a:spcPts val="39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all" spc="0" baseline="0">
                <a:ln>
                  <a:noFill/>
                </a:ln>
                <a:solidFill>
                  <a:schemeClr val="accent1"/>
                </a:solidFill>
                <a:uFillTx/>
                <a:latin typeface="+mn-lt"/>
                <a:ea typeface="+mn-ea"/>
                <a:cs typeface="+mn-cs"/>
                <a:sym typeface="DIN Condensed"/>
              </a:defRPr>
            </a:lvl9pPr>
          </a:lstStyle>
          <a:p>
            <a:pPr hangingPunct="1"/>
            <a:r>
              <a:rPr lang="en-GB" smtClean="0"/>
              <a:t>THE ROAD MAP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6026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541</Words>
  <Application>Microsoft Macintosh PowerPoint</Application>
  <PresentationFormat>Custom</PresentationFormat>
  <Paragraphs>149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Avenir Next</vt:lpstr>
      <vt:lpstr>Avenir Next Medium</vt:lpstr>
      <vt:lpstr>DIN Alternate</vt:lpstr>
      <vt:lpstr>DIN Condensed</vt:lpstr>
      <vt:lpstr>Helvetica</vt:lpstr>
      <vt:lpstr>Helvetica Neue</vt:lpstr>
      <vt:lpstr>New_Template7</vt:lpstr>
      <vt:lpstr>Vancouver welcomes you!</vt:lpstr>
      <vt:lpstr>THE ROAD MAP</vt:lpstr>
      <vt:lpstr>PowerPoint Presentation</vt:lpstr>
      <vt:lpstr>what is a (metonymic) location?</vt:lpstr>
      <vt:lpstr>PowerPoint Presentation</vt:lpstr>
      <vt:lpstr>PowerPoint Presentation</vt:lpstr>
      <vt:lpstr>PowerPoint Presentation</vt:lpstr>
      <vt:lpstr>what is PREWIN?</vt:lpstr>
      <vt:lpstr>PowerPoint Presentation</vt:lpstr>
      <vt:lpstr>PowerPoint Presentation</vt:lpstr>
      <vt:lpstr>PowerPoint Presentation</vt:lpstr>
      <vt:lpstr>ReLOCAR (REAL LOCATION RETRIEVAL) VERSUS SEMEVAL</vt:lpstr>
      <vt:lpstr>PowerPoint Presentation</vt:lpstr>
      <vt:lpstr>the results</vt:lpstr>
      <vt:lpstr>the results</vt:lpstr>
      <vt:lpstr>science replication</vt:lpstr>
      <vt:lpstr>summary &amp; Future work</vt:lpstr>
      <vt:lpstr>Thank YOU all especially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Vancouver welcomes you!</dc:title>
  <cp:lastModifiedBy>M. Gritta</cp:lastModifiedBy>
  <cp:revision>224</cp:revision>
  <dcterms:modified xsi:type="dcterms:W3CDTF">2017-08-02T22:30:39Z</dcterms:modified>
</cp:coreProperties>
</file>